
<file path=[Content_Types].xml><?xml version="1.0" encoding="utf-8"?>
<Types xmlns="http://schemas.openxmlformats.org/package/2006/content-types">
  <Default Extension="xml" ContentType="application/xml"/>
  <Default Extension="png" ContentType="image/png"/>
  <Default Extension="jpg" ContentType="image/jpeg"/>
  <Default Extension="emf" ContentType="image/x-em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3" r:id="rId1"/>
  </p:sldMasterIdLst>
  <p:notesMasterIdLst>
    <p:notesMasterId r:id="rId91"/>
  </p:notesMasterIdLst>
  <p:sldIdLst>
    <p:sldId id="256" r:id="rId2"/>
    <p:sldId id="257" r:id="rId3"/>
    <p:sldId id="288" r:id="rId4"/>
    <p:sldId id="329" r:id="rId5"/>
    <p:sldId id="290" r:id="rId6"/>
    <p:sldId id="300" r:id="rId7"/>
    <p:sldId id="331" r:id="rId8"/>
    <p:sldId id="301" r:id="rId9"/>
    <p:sldId id="307" r:id="rId10"/>
    <p:sldId id="309" r:id="rId11"/>
    <p:sldId id="338" r:id="rId12"/>
    <p:sldId id="330" r:id="rId13"/>
    <p:sldId id="302" r:id="rId14"/>
    <p:sldId id="322" r:id="rId15"/>
    <p:sldId id="323" r:id="rId16"/>
    <p:sldId id="303" r:id="rId17"/>
    <p:sldId id="310" r:id="rId18"/>
    <p:sldId id="341" r:id="rId19"/>
    <p:sldId id="342" r:id="rId20"/>
    <p:sldId id="345" r:id="rId21"/>
    <p:sldId id="346" r:id="rId22"/>
    <p:sldId id="347" r:id="rId23"/>
    <p:sldId id="340" r:id="rId24"/>
    <p:sldId id="348" r:id="rId25"/>
    <p:sldId id="349" r:id="rId26"/>
    <p:sldId id="352" r:id="rId27"/>
    <p:sldId id="353" r:id="rId28"/>
    <p:sldId id="355" r:id="rId29"/>
    <p:sldId id="360" r:id="rId30"/>
    <p:sldId id="356" r:id="rId31"/>
    <p:sldId id="359" r:id="rId32"/>
    <p:sldId id="357" r:id="rId33"/>
    <p:sldId id="358" r:id="rId34"/>
    <p:sldId id="311" r:id="rId35"/>
    <p:sldId id="321" r:id="rId36"/>
    <p:sldId id="339" r:id="rId37"/>
    <p:sldId id="313" r:id="rId38"/>
    <p:sldId id="314" r:id="rId39"/>
    <p:sldId id="315" r:id="rId40"/>
    <p:sldId id="316" r:id="rId41"/>
    <p:sldId id="317" r:id="rId42"/>
    <p:sldId id="318" r:id="rId43"/>
    <p:sldId id="319" r:id="rId44"/>
    <p:sldId id="320" r:id="rId45"/>
    <p:sldId id="332" r:id="rId46"/>
    <p:sldId id="333" r:id="rId47"/>
    <p:sldId id="334" r:id="rId48"/>
    <p:sldId id="335" r:id="rId49"/>
    <p:sldId id="336" r:id="rId50"/>
    <p:sldId id="337" r:id="rId51"/>
    <p:sldId id="294" r:id="rId52"/>
    <p:sldId id="297" r:id="rId53"/>
    <p:sldId id="298" r:id="rId54"/>
    <p:sldId id="299" r:id="rId55"/>
    <p:sldId id="295" r:id="rId56"/>
    <p:sldId id="258" r:id="rId57"/>
    <p:sldId id="259" r:id="rId58"/>
    <p:sldId id="260" r:id="rId59"/>
    <p:sldId id="261" r:id="rId60"/>
    <p:sldId id="263" r:id="rId61"/>
    <p:sldId id="262" r:id="rId62"/>
    <p:sldId id="264" r:id="rId63"/>
    <p:sldId id="265" r:id="rId64"/>
    <p:sldId id="275" r:id="rId65"/>
    <p:sldId id="266" r:id="rId66"/>
    <p:sldId id="267" r:id="rId67"/>
    <p:sldId id="268" r:id="rId68"/>
    <p:sldId id="269" r:id="rId69"/>
    <p:sldId id="270" r:id="rId70"/>
    <p:sldId id="271" r:id="rId71"/>
    <p:sldId id="272" r:id="rId72"/>
    <p:sldId id="274" r:id="rId73"/>
    <p:sldId id="273" r:id="rId74"/>
    <p:sldId id="276" r:id="rId75"/>
    <p:sldId id="277" r:id="rId76"/>
    <p:sldId id="278" r:id="rId77"/>
    <p:sldId id="279" r:id="rId78"/>
    <p:sldId id="280" r:id="rId79"/>
    <p:sldId id="361" r:id="rId80"/>
    <p:sldId id="362" r:id="rId81"/>
    <p:sldId id="281" r:id="rId82"/>
    <p:sldId id="325" r:id="rId83"/>
    <p:sldId id="326" r:id="rId84"/>
    <p:sldId id="327" r:id="rId85"/>
    <p:sldId id="328" r:id="rId86"/>
    <p:sldId id="368" r:id="rId87"/>
    <p:sldId id="366" r:id="rId88"/>
    <p:sldId id="367" r:id="rId89"/>
    <p:sldId id="365" r:id="rId9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74378"/>
  </p:normalViewPr>
  <p:slideViewPr>
    <p:cSldViewPr snapToGrid="0" snapToObjects="1">
      <p:cViewPr varScale="1">
        <p:scale>
          <a:sx n="92" d="100"/>
          <a:sy n="92" d="100"/>
        </p:scale>
        <p:origin x="1320" y="176"/>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90" Type="http://schemas.openxmlformats.org/officeDocument/2006/relationships/slide" Target="slides/slide89.xml"/><Relationship Id="rId91" Type="http://schemas.openxmlformats.org/officeDocument/2006/relationships/notesMaster" Target="notesMasters/notesMaster1.xml"/><Relationship Id="rId92" Type="http://schemas.openxmlformats.org/officeDocument/2006/relationships/presProps" Target="presProps.xml"/><Relationship Id="rId93" Type="http://schemas.openxmlformats.org/officeDocument/2006/relationships/viewProps" Target="viewProps.xml"/><Relationship Id="rId94" Type="http://schemas.openxmlformats.org/officeDocument/2006/relationships/theme" Target="theme/theme1.xml"/><Relationship Id="rId95"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325F682-9988-D94F-9A71-50A4F920F505}" type="datetimeFigureOut">
              <a:rPr lang="en-US" smtClean="0"/>
              <a:t>5/8/16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0650DF-8CBF-0341-B1F9-47D0C0CD302F}" type="slidenum">
              <a:rPr lang="en-US" smtClean="0"/>
              <a:t>‹#›</a:t>
            </a:fld>
            <a:endParaRPr lang="en-US"/>
          </a:p>
        </p:txBody>
      </p:sp>
    </p:spTree>
    <p:extLst>
      <p:ext uri="{BB962C8B-B14F-4D97-AF65-F5344CB8AC3E}">
        <p14:creationId xmlns:p14="http://schemas.microsoft.com/office/powerpoint/2010/main" val="2365232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Här</a:t>
            </a:r>
            <a:r>
              <a:rPr lang="en-US" dirty="0" smtClean="0"/>
              <a:t> </a:t>
            </a:r>
            <a:r>
              <a:rPr lang="en-US" dirty="0" err="1" smtClean="0"/>
              <a:t>är</a:t>
            </a:r>
            <a:r>
              <a:rPr lang="en-US" dirty="0" smtClean="0"/>
              <a:t> </a:t>
            </a:r>
            <a:r>
              <a:rPr lang="en-US" dirty="0" err="1" smtClean="0"/>
              <a:t>dagens</a:t>
            </a:r>
            <a:r>
              <a:rPr lang="en-US" dirty="0" smtClean="0"/>
              <a:t> agenda.</a:t>
            </a:r>
          </a:p>
          <a:p>
            <a:endParaRPr lang="en-US" dirty="0" smtClean="0"/>
          </a:p>
          <a:p>
            <a:r>
              <a:rPr lang="en-US" dirty="0" smtClean="0"/>
              <a:t>Vi</a:t>
            </a:r>
            <a:r>
              <a:rPr lang="en-US" baseline="0" dirty="0" smtClean="0"/>
              <a:t> </a:t>
            </a:r>
            <a:r>
              <a:rPr lang="en-US" baseline="0" dirty="0" err="1" smtClean="0"/>
              <a:t>börjar</a:t>
            </a:r>
            <a:r>
              <a:rPr lang="en-US" baseline="0" dirty="0" smtClean="0"/>
              <a:t> med </a:t>
            </a:r>
            <a:r>
              <a:rPr lang="en-US" baseline="0" dirty="0" err="1" smtClean="0"/>
              <a:t>att</a:t>
            </a:r>
            <a:r>
              <a:rPr lang="en-US" baseline="0" dirty="0" smtClean="0"/>
              <a:t> </a:t>
            </a:r>
            <a:r>
              <a:rPr lang="en-US" baseline="0" dirty="0" err="1" smtClean="0"/>
              <a:t>berätta</a:t>
            </a:r>
            <a:r>
              <a:rPr lang="en-US" baseline="0" dirty="0" smtClean="0"/>
              <a:t> </a:t>
            </a:r>
            <a:r>
              <a:rPr lang="en-US" baseline="0" dirty="0" err="1" smtClean="0"/>
              <a:t>varför</a:t>
            </a:r>
            <a:r>
              <a:rPr lang="en-US" baseline="0" dirty="0" smtClean="0"/>
              <a:t> </a:t>
            </a:r>
            <a:r>
              <a:rPr lang="en-US" baseline="0" dirty="0" err="1" smtClean="0"/>
              <a:t>vårt</a:t>
            </a:r>
            <a:r>
              <a:rPr lang="en-US" baseline="0" dirty="0" smtClean="0"/>
              <a:t> </a:t>
            </a:r>
            <a:r>
              <a:rPr lang="en-US" baseline="0" dirty="0" err="1" smtClean="0"/>
              <a:t>exjobb</a:t>
            </a:r>
            <a:r>
              <a:rPr lang="en-US" baseline="0" dirty="0" smtClean="0"/>
              <a:t> </a:t>
            </a:r>
            <a:r>
              <a:rPr lang="en-US" baseline="0" dirty="0" err="1" smtClean="0"/>
              <a:t>är</a:t>
            </a:r>
            <a:r>
              <a:rPr lang="en-US" baseline="0" dirty="0" smtClean="0"/>
              <a:t> </a:t>
            </a:r>
            <a:r>
              <a:rPr lang="en-US" baseline="0" dirty="0" err="1" smtClean="0"/>
              <a:t>av</a:t>
            </a:r>
            <a:r>
              <a:rPr lang="en-US" baseline="0" dirty="0" smtClean="0"/>
              <a:t> </a:t>
            </a:r>
            <a:r>
              <a:rPr lang="en-US" baseline="0" dirty="0" err="1" smtClean="0"/>
              <a:t>intresse</a:t>
            </a:r>
            <a:r>
              <a:rPr lang="en-US" baseline="0" dirty="0" smtClean="0"/>
              <a:t>, </a:t>
            </a:r>
            <a:r>
              <a:rPr lang="en-US" baseline="0" dirty="0" err="1" smtClean="0"/>
              <a:t>och</a:t>
            </a:r>
            <a:r>
              <a:rPr lang="en-US" baseline="0" dirty="0" smtClean="0"/>
              <a:t> </a:t>
            </a:r>
            <a:r>
              <a:rPr lang="en-US" baseline="0" dirty="0" err="1" smtClean="0"/>
              <a:t>vad</a:t>
            </a:r>
            <a:r>
              <a:rPr lang="en-US" baseline="0" dirty="0" smtClean="0"/>
              <a:t> </a:t>
            </a:r>
            <a:r>
              <a:rPr lang="en-US" baseline="0" dirty="0" err="1" smtClean="0"/>
              <a:t>målet</a:t>
            </a:r>
            <a:r>
              <a:rPr lang="en-US" baseline="0" dirty="0" smtClean="0"/>
              <a:t> </a:t>
            </a:r>
            <a:r>
              <a:rPr lang="en-US" baseline="0" dirty="0" err="1" smtClean="0"/>
              <a:t>har</a:t>
            </a:r>
            <a:r>
              <a:rPr lang="en-US" baseline="0" dirty="0" smtClean="0"/>
              <a:t> </a:t>
            </a:r>
            <a:r>
              <a:rPr lang="en-US" baseline="0" dirty="0" err="1" smtClean="0"/>
              <a:t>varit</a:t>
            </a:r>
            <a:r>
              <a:rPr lang="en-US" baseline="0" dirty="0" smtClean="0"/>
              <a:t>, </a:t>
            </a:r>
            <a:r>
              <a:rPr lang="en-US" baseline="0" dirty="0" err="1" smtClean="0"/>
              <a:t>och</a:t>
            </a:r>
            <a:r>
              <a:rPr lang="en-US" baseline="0" dirty="0" smtClean="0"/>
              <a:t> </a:t>
            </a:r>
            <a:r>
              <a:rPr lang="en-US" baseline="0" dirty="0" err="1" smtClean="0"/>
              <a:t>berör</a:t>
            </a:r>
            <a:r>
              <a:rPr lang="en-US" baseline="0" dirty="0" smtClean="0"/>
              <a:t> </a:t>
            </a:r>
            <a:r>
              <a:rPr lang="en-US" baseline="0" dirty="0" err="1" smtClean="0"/>
              <a:t>då</a:t>
            </a:r>
            <a:r>
              <a:rPr lang="en-US" baseline="0" dirty="0" smtClean="0"/>
              <a:t> </a:t>
            </a:r>
            <a:r>
              <a:rPr lang="en-US" baseline="0" dirty="0" err="1" smtClean="0"/>
              <a:t>även</a:t>
            </a:r>
            <a:r>
              <a:rPr lang="en-US" baseline="0" dirty="0" smtClean="0"/>
              <a:t> lite </a:t>
            </a:r>
            <a:r>
              <a:rPr lang="en-US" baseline="0" dirty="0" err="1" smtClean="0"/>
              <a:t>av</a:t>
            </a:r>
            <a:r>
              <a:rPr lang="en-US" baseline="0" dirty="0" smtClean="0"/>
              <a:t> </a:t>
            </a:r>
            <a:r>
              <a:rPr lang="en-US" baseline="0" dirty="0" err="1" smtClean="0"/>
              <a:t>tidigare</a:t>
            </a:r>
            <a:r>
              <a:rPr lang="en-US" baseline="0" dirty="0" smtClean="0"/>
              <a:t> men </a:t>
            </a:r>
            <a:r>
              <a:rPr lang="en-US" baseline="0" dirty="0" err="1" smtClean="0"/>
              <a:t>relaterade</a:t>
            </a:r>
            <a:r>
              <a:rPr lang="en-US" baseline="0" dirty="0" smtClean="0"/>
              <a:t> </a:t>
            </a:r>
            <a:r>
              <a:rPr lang="en-US" baseline="0" dirty="0" err="1" smtClean="0"/>
              <a:t>arbeten</a:t>
            </a:r>
            <a:endParaRPr lang="en-US" baseline="0" dirty="0" smtClean="0"/>
          </a:p>
          <a:p>
            <a:endParaRPr lang="en-US" baseline="0" dirty="0" smtClean="0"/>
          </a:p>
          <a:p>
            <a:r>
              <a:rPr lang="en-US" baseline="0" dirty="0" err="1" smtClean="0"/>
              <a:t>Därefter</a:t>
            </a:r>
            <a:r>
              <a:rPr lang="en-US" baseline="0" dirty="0" smtClean="0"/>
              <a:t> </a:t>
            </a:r>
            <a:r>
              <a:rPr lang="en-US" baseline="0" dirty="0" err="1" smtClean="0"/>
              <a:t>beskriver</a:t>
            </a:r>
            <a:r>
              <a:rPr lang="en-US" baseline="0" dirty="0" smtClean="0"/>
              <a:t> vi de </a:t>
            </a:r>
            <a:r>
              <a:rPr lang="en-US" baseline="0" dirty="0" err="1" smtClean="0"/>
              <a:t>förutsättningar</a:t>
            </a:r>
            <a:r>
              <a:rPr lang="en-US" baseline="0" dirty="0" smtClean="0"/>
              <a:t> </a:t>
            </a:r>
            <a:r>
              <a:rPr lang="en-US" baseline="0" dirty="0" err="1" smtClean="0"/>
              <a:t>som</a:t>
            </a:r>
            <a:r>
              <a:rPr lang="en-US" baseline="0" dirty="0" smtClean="0"/>
              <a:t> vi </a:t>
            </a:r>
            <a:r>
              <a:rPr lang="en-US" baseline="0" dirty="0" err="1" smtClean="0"/>
              <a:t>antar</a:t>
            </a:r>
            <a:r>
              <a:rPr lang="en-US" baseline="0" dirty="0" smtClean="0"/>
              <a:t> </a:t>
            </a:r>
            <a:r>
              <a:rPr lang="en-US" baseline="0" dirty="0" err="1" smtClean="0"/>
              <a:t>råder</a:t>
            </a:r>
            <a:r>
              <a:rPr lang="en-US" baseline="0" dirty="0" smtClean="0"/>
              <a:t>, </a:t>
            </a:r>
            <a:r>
              <a:rPr lang="en-US" baseline="0" dirty="0" err="1" smtClean="0"/>
              <a:t>angående</a:t>
            </a:r>
            <a:r>
              <a:rPr lang="en-US" baseline="0" dirty="0" smtClean="0"/>
              <a:t> </a:t>
            </a:r>
            <a:r>
              <a:rPr lang="en-US" baseline="0" dirty="0" err="1" smtClean="0"/>
              <a:t>exekveringsmiljö</a:t>
            </a:r>
            <a:r>
              <a:rPr lang="en-US" baseline="0" dirty="0" smtClean="0"/>
              <a:t> </a:t>
            </a:r>
            <a:r>
              <a:rPr lang="en-US" baseline="0" dirty="0" err="1" smtClean="0"/>
              <a:t>samt</a:t>
            </a:r>
            <a:r>
              <a:rPr lang="en-US" baseline="0" dirty="0" smtClean="0"/>
              <a:t> </a:t>
            </a:r>
            <a:r>
              <a:rPr lang="en-US" baseline="0" dirty="0" err="1" smtClean="0"/>
              <a:t>typ</a:t>
            </a:r>
            <a:r>
              <a:rPr lang="en-US" baseline="0" dirty="0" smtClean="0"/>
              <a:t> </a:t>
            </a:r>
            <a:r>
              <a:rPr lang="en-US" baseline="0" dirty="0" err="1" smtClean="0"/>
              <a:t>av</a:t>
            </a:r>
            <a:r>
              <a:rPr lang="en-US" baseline="0" dirty="0" smtClean="0"/>
              <a:t> </a:t>
            </a:r>
            <a:r>
              <a:rPr lang="en-US" baseline="0" dirty="0" err="1" smtClean="0"/>
              <a:t>applikationer</a:t>
            </a:r>
            <a:r>
              <a:rPr lang="en-US" baseline="0" dirty="0" smtClean="0"/>
              <a:t>, </a:t>
            </a:r>
            <a:r>
              <a:rPr lang="en-US" baseline="0" dirty="0" err="1" smtClean="0"/>
              <a:t>och</a:t>
            </a:r>
            <a:r>
              <a:rPr lang="en-US" baseline="0" dirty="0" smtClean="0"/>
              <a:t> </a:t>
            </a:r>
            <a:r>
              <a:rPr lang="en-US" baseline="0" dirty="0" err="1" smtClean="0"/>
              <a:t>fel</a:t>
            </a:r>
            <a:r>
              <a:rPr lang="en-US" baseline="0" dirty="0" smtClean="0"/>
              <a:t> </a:t>
            </a:r>
            <a:r>
              <a:rPr lang="en-US" baseline="0" dirty="0" err="1" smtClean="0"/>
              <a:t>som</a:t>
            </a:r>
            <a:r>
              <a:rPr lang="en-US" baseline="0" dirty="0" smtClean="0"/>
              <a:t> </a:t>
            </a:r>
            <a:r>
              <a:rPr lang="en-US" baseline="0" dirty="0" err="1" smtClean="0"/>
              <a:t>kan</a:t>
            </a:r>
            <a:r>
              <a:rPr lang="en-US" baseline="0" dirty="0" smtClean="0"/>
              <a:t> </a:t>
            </a:r>
            <a:r>
              <a:rPr lang="en-US" baseline="0" dirty="0" err="1" smtClean="0"/>
              <a:t>inträffa</a:t>
            </a:r>
            <a:endParaRPr lang="en-US" baseline="0" dirty="0" smtClean="0"/>
          </a:p>
          <a:p>
            <a:endParaRPr lang="en-US" baseline="0" dirty="0" smtClean="0"/>
          </a:p>
          <a:p>
            <a:r>
              <a:rPr lang="en-US" baseline="0" dirty="0" err="1" smtClean="0"/>
              <a:t>Vidare</a:t>
            </a:r>
            <a:r>
              <a:rPr lang="en-US" baseline="0" dirty="0" smtClean="0"/>
              <a:t> </a:t>
            </a:r>
            <a:r>
              <a:rPr lang="en-US" baseline="0" dirty="0" err="1" smtClean="0"/>
              <a:t>beskriver</a:t>
            </a:r>
            <a:r>
              <a:rPr lang="en-US" baseline="0" dirty="0" smtClean="0"/>
              <a:t> vi en </a:t>
            </a:r>
            <a:r>
              <a:rPr lang="en-US" baseline="0" dirty="0" err="1" smtClean="0"/>
              <a:t>tillförlitlighetsmodell</a:t>
            </a:r>
            <a:r>
              <a:rPr lang="en-US" baseline="0" dirty="0" smtClean="0"/>
              <a:t> </a:t>
            </a:r>
            <a:r>
              <a:rPr lang="en-US" baseline="0" dirty="0" err="1" smtClean="0"/>
              <a:t>som</a:t>
            </a:r>
            <a:r>
              <a:rPr lang="en-US" baseline="0" dirty="0" smtClean="0"/>
              <a:t> </a:t>
            </a:r>
            <a:r>
              <a:rPr lang="en-US" baseline="0" dirty="0" err="1" smtClean="0"/>
              <a:t>beskriver</a:t>
            </a:r>
            <a:r>
              <a:rPr lang="en-US" baseline="0" dirty="0" smtClean="0"/>
              <a:t> </a:t>
            </a:r>
            <a:r>
              <a:rPr lang="en-US" baseline="0" dirty="0" err="1" smtClean="0"/>
              <a:t>tillförlitligheten</a:t>
            </a:r>
            <a:r>
              <a:rPr lang="en-US" baseline="0" dirty="0" smtClean="0"/>
              <a:t> </a:t>
            </a:r>
            <a:r>
              <a:rPr lang="en-US" baseline="0" dirty="0" err="1" smtClean="0"/>
              <a:t>för</a:t>
            </a:r>
            <a:r>
              <a:rPr lang="en-US" baseline="0" dirty="0" smtClean="0"/>
              <a:t> en nod </a:t>
            </a:r>
            <a:r>
              <a:rPr lang="en-US" baseline="0" dirty="0" err="1" smtClean="0"/>
              <a:t>och</a:t>
            </a:r>
            <a:r>
              <a:rPr lang="en-US" baseline="0" dirty="0" smtClean="0"/>
              <a:t> </a:t>
            </a:r>
            <a:r>
              <a:rPr lang="en-US" baseline="0" dirty="0" err="1" smtClean="0"/>
              <a:t>för</a:t>
            </a:r>
            <a:r>
              <a:rPr lang="en-US" baseline="0" dirty="0" smtClean="0"/>
              <a:t> </a:t>
            </a:r>
            <a:r>
              <a:rPr lang="en-US" baseline="0" dirty="0" err="1" smtClean="0"/>
              <a:t>applikationer</a:t>
            </a:r>
            <a:r>
              <a:rPr lang="en-US" baseline="0" dirty="0" smtClean="0"/>
              <a:t> </a:t>
            </a:r>
            <a:r>
              <a:rPr lang="en-US" baseline="0" dirty="0" err="1" smtClean="0"/>
              <a:t>som</a:t>
            </a:r>
            <a:r>
              <a:rPr lang="en-US" baseline="0" dirty="0" smtClean="0"/>
              <a:t> </a:t>
            </a:r>
            <a:r>
              <a:rPr lang="en-US" baseline="0" dirty="0" err="1" smtClean="0"/>
              <a:t>kör</a:t>
            </a:r>
            <a:r>
              <a:rPr lang="en-US" baseline="0" dirty="0" smtClean="0"/>
              <a:t> </a:t>
            </a:r>
            <a:r>
              <a:rPr lang="en-US" baseline="0" dirty="0" err="1" smtClean="0"/>
              <a:t>på</a:t>
            </a:r>
            <a:r>
              <a:rPr lang="en-US" baseline="0" dirty="0" smtClean="0"/>
              <a:t> </a:t>
            </a:r>
            <a:r>
              <a:rPr lang="en-US" baseline="0" dirty="0" err="1" smtClean="0"/>
              <a:t>flera</a:t>
            </a:r>
            <a:r>
              <a:rPr lang="en-US" baseline="0" dirty="0" smtClean="0"/>
              <a:t> </a:t>
            </a:r>
            <a:r>
              <a:rPr lang="en-US" baseline="0" dirty="0" err="1" smtClean="0"/>
              <a:t>noder</a:t>
            </a:r>
            <a:endParaRPr lang="en-US" baseline="0" dirty="0" smtClean="0"/>
          </a:p>
          <a:p>
            <a:endParaRPr lang="en-US" baseline="0" dirty="0" smtClean="0"/>
          </a:p>
          <a:p>
            <a:r>
              <a:rPr lang="en-US" baseline="0" dirty="0" err="1" smtClean="0"/>
              <a:t>Därefter</a:t>
            </a:r>
            <a:r>
              <a:rPr lang="en-US" baseline="0" dirty="0" smtClean="0"/>
              <a:t> </a:t>
            </a:r>
            <a:r>
              <a:rPr lang="en-US" baseline="0" dirty="0" err="1" smtClean="0"/>
              <a:t>kommer</a:t>
            </a:r>
            <a:r>
              <a:rPr lang="en-US" baseline="0" dirty="0" smtClean="0"/>
              <a:t> vi in </a:t>
            </a:r>
            <a:r>
              <a:rPr lang="en-US" baseline="0" dirty="0" err="1" smtClean="0"/>
              <a:t>på</a:t>
            </a:r>
            <a:r>
              <a:rPr lang="en-US" baseline="0" dirty="0" smtClean="0"/>
              <a:t> </a:t>
            </a:r>
            <a:r>
              <a:rPr lang="en-US" baseline="0" dirty="0" err="1" smtClean="0"/>
              <a:t>vår</a:t>
            </a:r>
            <a:r>
              <a:rPr lang="en-US" baseline="0" dirty="0" smtClean="0"/>
              <a:t> </a:t>
            </a:r>
            <a:r>
              <a:rPr lang="en-US" baseline="0" dirty="0" err="1" smtClean="0"/>
              <a:t>modell</a:t>
            </a:r>
            <a:r>
              <a:rPr lang="en-US" baseline="0" dirty="0" smtClean="0"/>
              <a:t> </a:t>
            </a:r>
            <a:r>
              <a:rPr lang="en-US" baseline="0" dirty="0" err="1" smtClean="0"/>
              <a:t>för</a:t>
            </a:r>
            <a:r>
              <a:rPr lang="en-US" baseline="0" dirty="0" smtClean="0"/>
              <a:t> </a:t>
            </a:r>
            <a:r>
              <a:rPr lang="en-US" baseline="0" dirty="0" err="1" smtClean="0"/>
              <a:t>att</a:t>
            </a:r>
            <a:r>
              <a:rPr lang="en-US" baseline="0" dirty="0" smtClean="0"/>
              <a:t> </a:t>
            </a:r>
            <a:r>
              <a:rPr lang="en-US" baseline="0" dirty="0" err="1" smtClean="0"/>
              <a:t>dynamisk</a:t>
            </a:r>
            <a:r>
              <a:rPr lang="en-US" baseline="0" dirty="0" smtClean="0"/>
              <a:t> </a:t>
            </a:r>
            <a:r>
              <a:rPr lang="en-US" baseline="0" dirty="0" err="1" smtClean="0"/>
              <a:t>tillförse</a:t>
            </a:r>
            <a:r>
              <a:rPr lang="en-US" baseline="0" dirty="0" smtClean="0"/>
              <a:t> en </a:t>
            </a:r>
            <a:r>
              <a:rPr lang="en-US" baseline="0" dirty="0" err="1" smtClean="0"/>
              <a:t>viss</a:t>
            </a:r>
            <a:r>
              <a:rPr lang="en-US" baseline="0" dirty="0" smtClean="0"/>
              <a:t> </a:t>
            </a:r>
            <a:r>
              <a:rPr lang="en-US" baseline="0" dirty="0" err="1" smtClean="0"/>
              <a:t>tillförlitlighet</a:t>
            </a:r>
            <a:r>
              <a:rPr lang="en-US" baseline="0" dirty="0" smtClean="0"/>
              <a:t> </a:t>
            </a:r>
            <a:r>
              <a:rPr lang="en-US" baseline="0" dirty="0" err="1" smtClean="0"/>
              <a:t>genom</a:t>
            </a:r>
            <a:r>
              <a:rPr lang="en-US" baseline="0" dirty="0" smtClean="0"/>
              <a:t> </a:t>
            </a:r>
            <a:r>
              <a:rPr lang="en-US" baseline="0" dirty="0" err="1" smtClean="0"/>
              <a:t>replicering</a:t>
            </a:r>
            <a:r>
              <a:rPr lang="en-US" baseline="0" dirty="0" smtClean="0"/>
              <a:t> </a:t>
            </a:r>
            <a:r>
              <a:rPr lang="en-US" baseline="0" dirty="0" err="1" smtClean="0"/>
              <a:t>av</a:t>
            </a:r>
            <a:r>
              <a:rPr lang="en-US" baseline="0" dirty="0" smtClean="0"/>
              <a:t> tasks, </a:t>
            </a:r>
            <a:r>
              <a:rPr lang="en-US" baseline="0" dirty="0" err="1" smtClean="0"/>
              <a:t>och</a:t>
            </a:r>
            <a:r>
              <a:rPr lang="en-US" baseline="0" dirty="0" smtClean="0"/>
              <a:t> </a:t>
            </a:r>
            <a:r>
              <a:rPr lang="en-US" baseline="0" dirty="0" err="1" smtClean="0"/>
              <a:t>hur</a:t>
            </a:r>
            <a:r>
              <a:rPr lang="en-US" baseline="0" dirty="0" smtClean="0"/>
              <a:t> </a:t>
            </a:r>
            <a:r>
              <a:rPr lang="en-US" baseline="0" dirty="0" err="1" smtClean="0"/>
              <a:t>tillförlitligheten</a:t>
            </a:r>
            <a:r>
              <a:rPr lang="en-US" baseline="0" dirty="0" smtClean="0"/>
              <a:t> </a:t>
            </a:r>
            <a:r>
              <a:rPr lang="en-US" baseline="0" dirty="0" err="1" smtClean="0"/>
              <a:t>tillgodoses</a:t>
            </a:r>
            <a:r>
              <a:rPr lang="en-US" baseline="0" dirty="0" smtClean="0"/>
              <a:t> </a:t>
            </a:r>
            <a:r>
              <a:rPr lang="en-US" baseline="0" dirty="0" err="1" smtClean="0"/>
              <a:t>över</a:t>
            </a:r>
            <a:r>
              <a:rPr lang="en-US" baseline="0" dirty="0" smtClean="0"/>
              <a:t> </a:t>
            </a:r>
            <a:r>
              <a:rPr lang="en-US" baseline="0" dirty="0" err="1" smtClean="0"/>
              <a:t>tid</a:t>
            </a:r>
            <a:r>
              <a:rPr lang="en-US" baseline="0" dirty="0" smtClean="0"/>
              <a:t> </a:t>
            </a:r>
            <a:r>
              <a:rPr lang="en-US" baseline="0" dirty="0" err="1" smtClean="0"/>
              <a:t>genom</a:t>
            </a:r>
            <a:r>
              <a:rPr lang="en-US" baseline="0" dirty="0" smtClean="0"/>
              <a:t> </a:t>
            </a:r>
            <a:r>
              <a:rPr lang="en-US" baseline="0" dirty="0" err="1" smtClean="0"/>
              <a:t>att</a:t>
            </a:r>
            <a:r>
              <a:rPr lang="en-US" baseline="0" dirty="0" smtClean="0"/>
              <a:t> </a:t>
            </a:r>
            <a:r>
              <a:rPr lang="en-US" baseline="0" dirty="0" err="1" smtClean="0"/>
              <a:t>detekera</a:t>
            </a:r>
            <a:r>
              <a:rPr lang="en-US" baseline="0" dirty="0" smtClean="0"/>
              <a:t> </a:t>
            </a:r>
            <a:r>
              <a:rPr lang="en-US" baseline="0" dirty="0" err="1" smtClean="0"/>
              <a:t>fel</a:t>
            </a:r>
            <a:r>
              <a:rPr lang="en-US" baseline="0" dirty="0" smtClean="0"/>
              <a:t> </a:t>
            </a:r>
            <a:r>
              <a:rPr lang="en-US" baseline="0" dirty="0" err="1" smtClean="0"/>
              <a:t>skapa</a:t>
            </a:r>
            <a:r>
              <a:rPr lang="en-US" baseline="0" dirty="0" smtClean="0"/>
              <a:t> </a:t>
            </a:r>
            <a:r>
              <a:rPr lang="en-US" baseline="0" dirty="0" err="1" smtClean="0"/>
              <a:t>nya</a:t>
            </a:r>
            <a:r>
              <a:rPr lang="en-US" baseline="0" dirty="0" smtClean="0"/>
              <a:t> </a:t>
            </a:r>
            <a:r>
              <a:rPr lang="en-US" baseline="0" dirty="0" err="1" smtClean="0"/>
              <a:t>replikor</a:t>
            </a:r>
            <a:r>
              <a:rPr lang="en-US" baseline="0" dirty="0" smtClean="0"/>
              <a:t>, </a:t>
            </a:r>
            <a:r>
              <a:rPr lang="en-US" baseline="0" dirty="0" err="1" smtClean="0"/>
              <a:t>och</a:t>
            </a:r>
            <a:r>
              <a:rPr lang="en-US" baseline="0" dirty="0" smtClean="0"/>
              <a:t> </a:t>
            </a:r>
            <a:r>
              <a:rPr lang="en-US" baseline="0" dirty="0" err="1" smtClean="0"/>
              <a:t>även</a:t>
            </a:r>
            <a:r>
              <a:rPr lang="en-US" baseline="0" dirty="0" smtClean="0"/>
              <a:t> </a:t>
            </a:r>
            <a:r>
              <a:rPr lang="en-US" baseline="0" dirty="0" err="1" smtClean="0"/>
              <a:t>att</a:t>
            </a:r>
            <a:r>
              <a:rPr lang="en-US" baseline="0" dirty="0" smtClean="0"/>
              <a:t> </a:t>
            </a:r>
            <a:r>
              <a:rPr lang="en-US" baseline="0" dirty="0" err="1" smtClean="0"/>
              <a:t>optimala</a:t>
            </a:r>
            <a:r>
              <a:rPr lang="en-US" baseline="0" dirty="0" smtClean="0"/>
              <a:t> </a:t>
            </a:r>
            <a:r>
              <a:rPr lang="en-US" baseline="0" dirty="0" err="1" smtClean="0"/>
              <a:t>antalet</a:t>
            </a:r>
            <a:r>
              <a:rPr lang="en-US" baseline="0" dirty="0" smtClean="0"/>
              <a:t> </a:t>
            </a:r>
            <a:r>
              <a:rPr lang="en-US" baseline="0" dirty="0" err="1" smtClean="0"/>
              <a:t>replikor</a:t>
            </a:r>
            <a:r>
              <a:rPr lang="en-US" baseline="0" dirty="0" smtClean="0"/>
              <a:t> </a:t>
            </a:r>
            <a:r>
              <a:rPr lang="en-US" baseline="0" dirty="0" err="1" smtClean="0"/>
              <a:t>används</a:t>
            </a:r>
            <a:endParaRPr lang="en-US" baseline="0" dirty="0" smtClean="0"/>
          </a:p>
          <a:p>
            <a:endParaRPr lang="en-US" baseline="0" dirty="0" smtClean="0"/>
          </a:p>
          <a:p>
            <a:r>
              <a:rPr lang="en-US" baseline="0" dirty="0" smtClean="0"/>
              <a:t>Sedan </a:t>
            </a:r>
            <a:r>
              <a:rPr lang="en-US" baseline="0" dirty="0" err="1" smtClean="0"/>
              <a:t>beskriver</a:t>
            </a:r>
            <a:r>
              <a:rPr lang="en-US" baseline="0" dirty="0" smtClean="0"/>
              <a:t> vi </a:t>
            </a:r>
            <a:r>
              <a:rPr lang="en-US" baseline="0" dirty="0" err="1" smtClean="0"/>
              <a:t>kort</a:t>
            </a:r>
            <a:r>
              <a:rPr lang="en-US" baseline="0" dirty="0" smtClean="0"/>
              <a:t> </a:t>
            </a:r>
            <a:r>
              <a:rPr lang="en-US" baseline="0" dirty="0" err="1" smtClean="0"/>
              <a:t>hur</a:t>
            </a:r>
            <a:r>
              <a:rPr lang="en-US" baseline="0" dirty="0" smtClean="0"/>
              <a:t> vi </a:t>
            </a:r>
            <a:r>
              <a:rPr lang="en-US" baseline="0" dirty="0" err="1" smtClean="0"/>
              <a:t>använt</a:t>
            </a:r>
            <a:r>
              <a:rPr lang="en-US" baseline="0" dirty="0" smtClean="0"/>
              <a:t> Calvin </a:t>
            </a:r>
            <a:r>
              <a:rPr lang="en-US" baseline="0" dirty="0" err="1" smtClean="0"/>
              <a:t>för</a:t>
            </a:r>
            <a:r>
              <a:rPr lang="en-US" baseline="0" dirty="0" smtClean="0"/>
              <a:t> </a:t>
            </a:r>
            <a:r>
              <a:rPr lang="en-US" baseline="0" dirty="0" err="1" smtClean="0"/>
              <a:t>att</a:t>
            </a:r>
            <a:r>
              <a:rPr lang="en-US" baseline="0" dirty="0" smtClean="0"/>
              <a:t> </a:t>
            </a:r>
            <a:r>
              <a:rPr lang="en-US" baseline="0" dirty="0" err="1" smtClean="0"/>
              <a:t>implementera</a:t>
            </a:r>
            <a:r>
              <a:rPr lang="en-US" baseline="0" dirty="0" smtClean="0"/>
              <a:t> </a:t>
            </a:r>
            <a:r>
              <a:rPr lang="en-US" baseline="0" dirty="0" err="1" smtClean="0"/>
              <a:t>modellen</a:t>
            </a:r>
            <a:r>
              <a:rPr lang="en-US" baseline="0" dirty="0" smtClean="0"/>
              <a:t>, </a:t>
            </a:r>
            <a:r>
              <a:rPr lang="en-US" baseline="0" dirty="0" err="1" smtClean="0"/>
              <a:t>samt</a:t>
            </a:r>
            <a:r>
              <a:rPr lang="en-US" baseline="0" dirty="0" smtClean="0"/>
              <a:t> </a:t>
            </a:r>
            <a:r>
              <a:rPr lang="en-US" baseline="0" dirty="0" err="1" smtClean="0"/>
              <a:t>vilka</a:t>
            </a:r>
            <a:r>
              <a:rPr lang="en-US" baseline="0" dirty="0" smtClean="0"/>
              <a:t> experiment vi </a:t>
            </a:r>
            <a:r>
              <a:rPr lang="en-US" baseline="0" dirty="0" err="1" smtClean="0"/>
              <a:t>utfört</a:t>
            </a:r>
            <a:r>
              <a:rPr lang="en-US" baseline="0" dirty="0" smtClean="0"/>
              <a:t> </a:t>
            </a:r>
            <a:r>
              <a:rPr lang="en-US" baseline="0" dirty="0" err="1" smtClean="0"/>
              <a:t>och</a:t>
            </a:r>
            <a:r>
              <a:rPr lang="en-US" baseline="0" dirty="0" smtClean="0"/>
              <a:t> </a:t>
            </a:r>
            <a:r>
              <a:rPr lang="en-US" baseline="0" dirty="0" err="1" smtClean="0"/>
              <a:t>vilka</a:t>
            </a:r>
            <a:r>
              <a:rPr lang="en-US" baseline="0" dirty="0" smtClean="0"/>
              <a:t> </a:t>
            </a:r>
            <a:r>
              <a:rPr lang="en-US" baseline="0" dirty="0" err="1" smtClean="0"/>
              <a:t>resultat</a:t>
            </a:r>
            <a:r>
              <a:rPr lang="en-US" baseline="0" dirty="0" smtClean="0"/>
              <a:t> vi </a:t>
            </a:r>
            <a:r>
              <a:rPr lang="en-US" baseline="0" dirty="0" err="1" smtClean="0"/>
              <a:t>fick</a:t>
            </a:r>
            <a:r>
              <a:rPr lang="en-US" baseline="0" dirty="0" smtClean="0"/>
              <a:t>.</a:t>
            </a:r>
          </a:p>
          <a:p>
            <a:endParaRPr lang="en-US" baseline="0" dirty="0" smtClean="0"/>
          </a:p>
          <a:p>
            <a:r>
              <a:rPr lang="en-US" baseline="0" dirty="0" err="1" smtClean="0"/>
              <a:t>Avslutningsvis</a:t>
            </a:r>
            <a:r>
              <a:rPr lang="en-US" baseline="0" dirty="0" smtClean="0"/>
              <a:t> </a:t>
            </a:r>
            <a:r>
              <a:rPr lang="en-US" baseline="0" dirty="0" err="1" smtClean="0"/>
              <a:t>har</a:t>
            </a:r>
            <a:r>
              <a:rPr lang="en-US" baseline="0" dirty="0" smtClean="0"/>
              <a:t> vi lite </a:t>
            </a:r>
            <a:r>
              <a:rPr lang="en-US" baseline="0" dirty="0" err="1" smtClean="0"/>
              <a:t>diskussion</a:t>
            </a:r>
            <a:r>
              <a:rPr lang="en-US" baseline="0" dirty="0" smtClean="0"/>
              <a:t> </a:t>
            </a:r>
            <a:r>
              <a:rPr lang="en-US" baseline="0" dirty="0" err="1" smtClean="0"/>
              <a:t>och</a:t>
            </a:r>
            <a:r>
              <a:rPr lang="en-US" baseline="0" dirty="0" smtClean="0"/>
              <a:t> </a:t>
            </a:r>
            <a:r>
              <a:rPr lang="en-US" baseline="0" dirty="0" err="1" smtClean="0"/>
              <a:t>förslag</a:t>
            </a:r>
            <a:r>
              <a:rPr lang="en-US" baseline="0" dirty="0" smtClean="0"/>
              <a:t> </a:t>
            </a:r>
            <a:r>
              <a:rPr lang="en-US" baseline="0" dirty="0" err="1" smtClean="0"/>
              <a:t>på</a:t>
            </a:r>
            <a:r>
              <a:rPr lang="en-US" baseline="0" dirty="0" smtClean="0"/>
              <a:t> future work</a:t>
            </a:r>
          </a:p>
          <a:p>
            <a:endParaRPr lang="en-US" baseline="0" dirty="0" smtClean="0"/>
          </a:p>
        </p:txBody>
      </p:sp>
      <p:sp>
        <p:nvSpPr>
          <p:cNvPr id="4" name="Slide Number Placeholder 3"/>
          <p:cNvSpPr>
            <a:spLocks noGrp="1"/>
          </p:cNvSpPr>
          <p:nvPr>
            <p:ph type="sldNum" sz="quarter" idx="10"/>
          </p:nvPr>
        </p:nvSpPr>
        <p:spPr/>
        <p:txBody>
          <a:bodyPr/>
          <a:lstStyle/>
          <a:p>
            <a:fld id="{100650DF-8CBF-0341-B1F9-47D0C0CD302F}" type="slidenum">
              <a:rPr lang="en-US" smtClean="0"/>
              <a:t>2</a:t>
            </a:fld>
            <a:endParaRPr lang="en-US"/>
          </a:p>
        </p:txBody>
      </p:sp>
    </p:spTree>
    <p:extLst>
      <p:ext uri="{BB962C8B-B14F-4D97-AF65-F5344CB8AC3E}">
        <p14:creationId xmlns:p14="http://schemas.microsoft.com/office/powerpoint/2010/main" val="1084689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För</a:t>
            </a:r>
            <a:r>
              <a:rPr lang="en-US" dirty="0" smtClean="0"/>
              <a:t> </a:t>
            </a:r>
            <a:r>
              <a:rPr lang="en-US" dirty="0" err="1" smtClean="0"/>
              <a:t>att</a:t>
            </a:r>
            <a:r>
              <a:rPr lang="en-US" dirty="0" smtClean="0"/>
              <a:t> </a:t>
            </a:r>
            <a:r>
              <a:rPr lang="en-US" dirty="0" err="1" smtClean="0"/>
              <a:t>beräkna</a:t>
            </a:r>
            <a:r>
              <a:rPr lang="en-US" dirty="0" smtClean="0"/>
              <a:t> MTBF </a:t>
            </a:r>
            <a:r>
              <a:rPr lang="en-US" dirty="0" err="1" smtClean="0"/>
              <a:t>så</a:t>
            </a:r>
            <a:r>
              <a:rPr lang="en-US" dirty="0" smtClean="0"/>
              <a:t> </a:t>
            </a:r>
            <a:r>
              <a:rPr lang="en-US" dirty="0" err="1" smtClean="0"/>
              <a:t>använder</a:t>
            </a:r>
            <a:r>
              <a:rPr lang="en-US" dirty="0" smtClean="0"/>
              <a:t> vi </a:t>
            </a:r>
            <a:r>
              <a:rPr lang="en-US" dirty="0" err="1" smtClean="0"/>
              <a:t>oss</a:t>
            </a:r>
            <a:r>
              <a:rPr lang="en-US" dirty="0" smtClean="0"/>
              <a:t> </a:t>
            </a:r>
            <a:r>
              <a:rPr lang="en-US" dirty="0" err="1" smtClean="0"/>
              <a:t>enbart</a:t>
            </a:r>
            <a:r>
              <a:rPr lang="en-US" baseline="0" dirty="0" smtClean="0"/>
              <a:t> </a:t>
            </a:r>
            <a:r>
              <a:rPr lang="en-US" baseline="0" dirty="0" err="1" smtClean="0"/>
              <a:t>av</a:t>
            </a:r>
            <a:r>
              <a:rPr lang="en-US" baseline="0" dirty="0" smtClean="0"/>
              <a:t> de 3 </a:t>
            </a:r>
            <a:r>
              <a:rPr lang="en-US" baseline="0" dirty="0" err="1" smtClean="0"/>
              <a:t>senaste</a:t>
            </a:r>
            <a:r>
              <a:rPr lang="en-US" baseline="0" dirty="0" smtClean="0"/>
              <a:t> </a:t>
            </a:r>
            <a:r>
              <a:rPr lang="en-US" baseline="0" dirty="0" err="1" smtClean="0"/>
              <a:t>registrerade</a:t>
            </a:r>
            <a:r>
              <a:rPr lang="en-US" baseline="0" dirty="0" smtClean="0"/>
              <a:t> </a:t>
            </a:r>
            <a:r>
              <a:rPr lang="en-US" baseline="0" dirty="0" err="1" smtClean="0"/>
              <a:t>tiderna</a:t>
            </a:r>
            <a:endParaRPr lang="en-US" baseline="0" dirty="0" smtClean="0"/>
          </a:p>
          <a:p>
            <a:endParaRPr lang="en-US" baseline="0" dirty="0" smtClean="0"/>
          </a:p>
          <a:p>
            <a:r>
              <a:rPr lang="en-US" baseline="0" dirty="0" err="1" smtClean="0"/>
              <a:t>På</a:t>
            </a:r>
            <a:r>
              <a:rPr lang="en-US" baseline="0" dirty="0" smtClean="0"/>
              <a:t> </a:t>
            </a:r>
            <a:r>
              <a:rPr lang="en-US" baseline="0" dirty="0" err="1" smtClean="0"/>
              <a:t>så</a:t>
            </a:r>
            <a:r>
              <a:rPr lang="en-US" baseline="0" dirty="0" smtClean="0"/>
              <a:t> </a:t>
            </a:r>
            <a:r>
              <a:rPr lang="en-US" baseline="0" dirty="0" err="1" smtClean="0"/>
              <a:t>sätt</a:t>
            </a:r>
            <a:r>
              <a:rPr lang="en-US" baseline="0" dirty="0" smtClean="0"/>
              <a:t> </a:t>
            </a:r>
            <a:r>
              <a:rPr lang="en-US" baseline="0" dirty="0" err="1" smtClean="0"/>
              <a:t>anpassas</a:t>
            </a:r>
            <a:r>
              <a:rPr lang="en-US" baseline="0" dirty="0" smtClean="0"/>
              <a:t> MTBF </a:t>
            </a:r>
            <a:r>
              <a:rPr lang="en-US" baseline="0" dirty="0" err="1" smtClean="0"/>
              <a:t>efter</a:t>
            </a:r>
            <a:r>
              <a:rPr lang="en-US" baseline="0" dirty="0" smtClean="0"/>
              <a:t> </a:t>
            </a:r>
            <a:r>
              <a:rPr lang="en-US" baseline="0" dirty="0" err="1" smtClean="0"/>
              <a:t>hur</a:t>
            </a:r>
            <a:r>
              <a:rPr lang="en-US" baseline="0" dirty="0" smtClean="0"/>
              <a:t> den </a:t>
            </a:r>
            <a:r>
              <a:rPr lang="en-US" baseline="0" dirty="0" err="1" smtClean="0"/>
              <a:t>faktiska</a:t>
            </a:r>
            <a:r>
              <a:rPr lang="en-US" baseline="0" dirty="0" smtClean="0"/>
              <a:t> failure </a:t>
            </a:r>
            <a:r>
              <a:rPr lang="en-US" baseline="0" dirty="0" err="1" smtClean="0"/>
              <a:t>raten</a:t>
            </a:r>
            <a:r>
              <a:rPr lang="en-US" baseline="0" dirty="0" smtClean="0"/>
              <a:t> </a:t>
            </a:r>
            <a:r>
              <a:rPr lang="en-US" baseline="0" dirty="0" err="1" smtClean="0"/>
              <a:t>ser</a:t>
            </a:r>
            <a:r>
              <a:rPr lang="en-US" baseline="0" dirty="0" smtClean="0"/>
              <a:t> </a:t>
            </a:r>
            <a:r>
              <a:rPr lang="en-US" baseline="0" dirty="0" err="1" smtClean="0"/>
              <a:t>ut</a:t>
            </a:r>
            <a:r>
              <a:rPr lang="en-US" baseline="0" dirty="0" smtClean="0"/>
              <a:t> </a:t>
            </a:r>
            <a:r>
              <a:rPr lang="en-US" baseline="0" dirty="0" err="1" smtClean="0"/>
              <a:t>för</a:t>
            </a:r>
            <a:r>
              <a:rPr lang="en-US" baseline="0" dirty="0" smtClean="0"/>
              <a:t> en nod. Om en nod </a:t>
            </a:r>
            <a:r>
              <a:rPr lang="en-US" baseline="0" dirty="0" err="1" smtClean="0"/>
              <a:t>tex</a:t>
            </a:r>
            <a:r>
              <a:rPr lang="en-US" baseline="0" dirty="0" smtClean="0"/>
              <a:t> </a:t>
            </a:r>
            <a:r>
              <a:rPr lang="en-US" baseline="0" dirty="0" err="1" smtClean="0"/>
              <a:t>börjar</a:t>
            </a:r>
            <a:r>
              <a:rPr lang="en-US" baseline="0" dirty="0" smtClean="0"/>
              <a:t> </a:t>
            </a:r>
            <a:r>
              <a:rPr lang="en-US" baseline="0" dirty="0" err="1" smtClean="0"/>
              <a:t>dö</a:t>
            </a:r>
            <a:r>
              <a:rPr lang="en-US" baseline="0" dirty="0" smtClean="0"/>
              <a:t> </a:t>
            </a:r>
            <a:r>
              <a:rPr lang="en-US" baseline="0" dirty="0" err="1" smtClean="0"/>
              <a:t>mycket</a:t>
            </a:r>
            <a:r>
              <a:rPr lang="en-US" baseline="0" dirty="0" smtClean="0"/>
              <a:t> </a:t>
            </a:r>
            <a:r>
              <a:rPr lang="en-US" baseline="0" dirty="0" err="1" smtClean="0"/>
              <a:t>oftare</a:t>
            </a:r>
            <a:r>
              <a:rPr lang="en-US" baseline="0" dirty="0" smtClean="0"/>
              <a:t>, </a:t>
            </a:r>
            <a:r>
              <a:rPr lang="en-US" baseline="0" dirty="0" err="1" smtClean="0"/>
              <a:t>så</a:t>
            </a:r>
            <a:r>
              <a:rPr lang="en-US" baseline="0" dirty="0" smtClean="0"/>
              <a:t> </a:t>
            </a:r>
            <a:r>
              <a:rPr lang="en-US" baseline="0" dirty="0" err="1" smtClean="0"/>
              <a:t>kommer</a:t>
            </a:r>
            <a:r>
              <a:rPr lang="en-US" baseline="0" dirty="0" smtClean="0"/>
              <a:t> </a:t>
            </a:r>
            <a:r>
              <a:rPr lang="en-US" baseline="0" dirty="0" err="1" smtClean="0"/>
              <a:t>dess</a:t>
            </a:r>
            <a:r>
              <a:rPr lang="en-US" baseline="0" dirty="0" smtClean="0"/>
              <a:t> </a:t>
            </a:r>
            <a:r>
              <a:rPr lang="en-US" baseline="0" dirty="0" err="1" smtClean="0"/>
              <a:t>beräknade</a:t>
            </a:r>
            <a:r>
              <a:rPr lang="en-US" baseline="0" dirty="0" smtClean="0"/>
              <a:t> MTBF </a:t>
            </a:r>
            <a:r>
              <a:rPr lang="en-US" baseline="0" dirty="0" err="1" smtClean="0"/>
              <a:t>att</a:t>
            </a:r>
            <a:r>
              <a:rPr lang="en-US" baseline="0" dirty="0" smtClean="0"/>
              <a:t> </a:t>
            </a:r>
            <a:r>
              <a:rPr lang="en-US" baseline="0" dirty="0" err="1" smtClean="0"/>
              <a:t>sjunka</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11</a:t>
            </a:fld>
            <a:endParaRPr lang="en-US"/>
          </a:p>
        </p:txBody>
      </p:sp>
    </p:spTree>
    <p:extLst>
      <p:ext uri="{BB962C8B-B14F-4D97-AF65-F5344CB8AC3E}">
        <p14:creationId xmlns:p14="http://schemas.microsoft.com/office/powerpoint/2010/main" val="9063956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Som</a:t>
            </a:r>
            <a:r>
              <a:rPr lang="en-US" dirty="0" smtClean="0"/>
              <a:t> </a:t>
            </a:r>
            <a:r>
              <a:rPr lang="en-US" dirty="0" err="1" smtClean="0"/>
              <a:t>nämnt</a:t>
            </a:r>
            <a:r>
              <a:rPr lang="en-US" dirty="0" smtClean="0"/>
              <a:t>, </a:t>
            </a:r>
            <a:r>
              <a:rPr lang="en-US" dirty="0" err="1" smtClean="0"/>
              <a:t>så</a:t>
            </a:r>
            <a:r>
              <a:rPr lang="en-US" dirty="0" smtClean="0"/>
              <a:t> </a:t>
            </a:r>
            <a:r>
              <a:rPr lang="en-US" dirty="0" err="1" smtClean="0"/>
              <a:t>definieras</a:t>
            </a:r>
            <a:r>
              <a:rPr lang="en-US" baseline="0" dirty="0" smtClean="0"/>
              <a:t> reliability </a:t>
            </a:r>
            <a:r>
              <a:rPr lang="en-US" baseline="0" dirty="0" err="1" smtClean="0"/>
              <a:t>ofta</a:t>
            </a:r>
            <a:r>
              <a:rPr lang="en-US" baseline="0" dirty="0" smtClean="0"/>
              <a:t> </a:t>
            </a:r>
            <a:r>
              <a:rPr lang="en-US" baseline="0" dirty="0" err="1" smtClean="0"/>
              <a:t>som</a:t>
            </a:r>
            <a:r>
              <a:rPr lang="en-US" baseline="0" dirty="0" smtClean="0"/>
              <a:t> </a:t>
            </a:r>
            <a:r>
              <a:rPr lang="en-US" baseline="0" dirty="0" err="1" smtClean="0"/>
              <a:t>sannolikheten</a:t>
            </a:r>
            <a:r>
              <a:rPr lang="en-US" baseline="0" dirty="0" smtClean="0"/>
              <a:t> </a:t>
            </a:r>
            <a:r>
              <a:rPr lang="en-US" baseline="0" dirty="0" err="1" smtClean="0"/>
              <a:t>att</a:t>
            </a:r>
            <a:r>
              <a:rPr lang="en-US" baseline="0" dirty="0" smtClean="0"/>
              <a:t> </a:t>
            </a:r>
            <a:r>
              <a:rPr lang="en-US" baseline="0" dirty="0" err="1" smtClean="0"/>
              <a:t>möta</a:t>
            </a:r>
            <a:r>
              <a:rPr lang="en-US" baseline="0" dirty="0" smtClean="0"/>
              <a:t> deadlines, </a:t>
            </a:r>
            <a:r>
              <a:rPr lang="en-US" baseline="0" dirty="0" err="1" smtClean="0"/>
              <a:t>eller</a:t>
            </a:r>
            <a:r>
              <a:rPr lang="en-US" baseline="0" dirty="0" smtClean="0"/>
              <a:t> </a:t>
            </a:r>
            <a:r>
              <a:rPr lang="en-US" baseline="0" dirty="0" err="1" smtClean="0"/>
              <a:t>att</a:t>
            </a:r>
            <a:r>
              <a:rPr lang="en-US" baseline="0" dirty="0" smtClean="0"/>
              <a:t> </a:t>
            </a:r>
            <a:r>
              <a:rPr lang="en-US" baseline="0" dirty="0" err="1" smtClean="0"/>
              <a:t>producera</a:t>
            </a:r>
            <a:r>
              <a:rPr lang="en-US" baseline="0" dirty="0" smtClean="0"/>
              <a:t> </a:t>
            </a:r>
            <a:r>
              <a:rPr lang="en-US" baseline="0" dirty="0" err="1" smtClean="0"/>
              <a:t>korrekt</a:t>
            </a:r>
            <a:r>
              <a:rPr lang="en-US" baseline="0" dirty="0" smtClean="0"/>
              <a:t> </a:t>
            </a:r>
            <a:r>
              <a:rPr lang="en-US" baseline="0" dirty="0" err="1" smtClean="0"/>
              <a:t>resultat</a:t>
            </a:r>
            <a:r>
              <a:rPr lang="en-US" baseline="0" dirty="0" smtClean="0"/>
              <a:t>.</a:t>
            </a:r>
          </a:p>
          <a:p>
            <a:endParaRPr lang="en-US" baseline="0" dirty="0" smtClean="0"/>
          </a:p>
          <a:p>
            <a:r>
              <a:rPr lang="en-US" baseline="0" dirty="0" smtClean="0"/>
              <a:t>I </a:t>
            </a:r>
            <a:r>
              <a:rPr lang="en-US" baseline="0" dirty="0" err="1" smtClean="0"/>
              <a:t>vårt</a:t>
            </a:r>
            <a:r>
              <a:rPr lang="en-US" baseline="0" dirty="0" smtClean="0"/>
              <a:t> fall, </a:t>
            </a:r>
            <a:r>
              <a:rPr lang="en-US" baseline="0" dirty="0" err="1" smtClean="0"/>
              <a:t>där</a:t>
            </a:r>
            <a:r>
              <a:rPr lang="en-US" baseline="0" dirty="0" smtClean="0"/>
              <a:t> vi </a:t>
            </a:r>
            <a:r>
              <a:rPr lang="en-US" baseline="0" dirty="0" err="1" smtClean="0"/>
              <a:t>antar</a:t>
            </a:r>
            <a:r>
              <a:rPr lang="en-US" baseline="0" dirty="0" smtClean="0"/>
              <a:t> en process </a:t>
            </a:r>
            <a:r>
              <a:rPr lang="en-US" baseline="0" dirty="0" err="1" smtClean="0"/>
              <a:t>som</a:t>
            </a:r>
            <a:r>
              <a:rPr lang="en-US" baseline="0" dirty="0" smtClean="0"/>
              <a:t> </a:t>
            </a:r>
            <a:r>
              <a:rPr lang="en-US" baseline="0" dirty="0" err="1" smtClean="0"/>
              <a:t>behandlar</a:t>
            </a:r>
            <a:r>
              <a:rPr lang="en-US" baseline="0" dirty="0" smtClean="0"/>
              <a:t> </a:t>
            </a:r>
            <a:r>
              <a:rPr lang="en-US" baseline="0" dirty="0" err="1" smtClean="0"/>
              <a:t>någon</a:t>
            </a:r>
            <a:r>
              <a:rPr lang="en-US" baseline="0" dirty="0" smtClean="0"/>
              <a:t> </a:t>
            </a:r>
            <a:r>
              <a:rPr lang="en-US" baseline="0" dirty="0" err="1" smtClean="0"/>
              <a:t>typ</a:t>
            </a:r>
            <a:r>
              <a:rPr lang="en-US" baseline="0" dirty="0" smtClean="0"/>
              <a:t> </a:t>
            </a:r>
            <a:r>
              <a:rPr lang="en-US" baseline="0" dirty="0" err="1" smtClean="0"/>
              <a:t>av</a:t>
            </a:r>
            <a:r>
              <a:rPr lang="en-US" baseline="0" dirty="0" smtClean="0"/>
              <a:t> request, </a:t>
            </a:r>
            <a:r>
              <a:rPr lang="en-US" baseline="0" dirty="0" err="1" smtClean="0"/>
              <a:t>kom</a:t>
            </a:r>
            <a:r>
              <a:rPr lang="en-US" baseline="0" dirty="0" smtClean="0"/>
              <a:t> </a:t>
            </a:r>
            <a:r>
              <a:rPr lang="en-US" baseline="0" dirty="0" err="1" smtClean="0"/>
              <a:t>ihåg</a:t>
            </a:r>
            <a:r>
              <a:rPr lang="en-US" baseline="0" dirty="0" smtClean="0"/>
              <a:t> streaming </a:t>
            </a:r>
            <a:r>
              <a:rPr lang="en-US" baseline="0" dirty="0" err="1" smtClean="0"/>
              <a:t>applikationen</a:t>
            </a:r>
            <a:r>
              <a:rPr lang="en-US" baseline="0" dirty="0" smtClean="0"/>
              <a:t>, </a:t>
            </a:r>
            <a:r>
              <a:rPr lang="en-US" baseline="0" dirty="0" err="1" smtClean="0"/>
              <a:t>som</a:t>
            </a:r>
            <a:r>
              <a:rPr lang="en-US" baseline="0" dirty="0" smtClean="0"/>
              <a:t> </a:t>
            </a:r>
            <a:r>
              <a:rPr lang="en-US" baseline="0" dirty="0" err="1" smtClean="0"/>
              <a:t>replicerats</a:t>
            </a:r>
            <a:r>
              <a:rPr lang="en-US" baseline="0" dirty="0" smtClean="0"/>
              <a:t> n </a:t>
            </a:r>
            <a:r>
              <a:rPr lang="en-US" baseline="0" dirty="0" err="1" smtClean="0"/>
              <a:t>gånger</a:t>
            </a:r>
            <a:r>
              <a:rPr lang="en-US" baseline="0" dirty="0" smtClean="0"/>
              <a:t>, </a:t>
            </a:r>
            <a:r>
              <a:rPr lang="en-US" baseline="0" dirty="0" err="1" smtClean="0"/>
              <a:t>så</a:t>
            </a:r>
            <a:r>
              <a:rPr lang="en-US" baseline="0" dirty="0" smtClean="0"/>
              <a:t> </a:t>
            </a:r>
            <a:r>
              <a:rPr lang="en-US" baseline="0" dirty="0" err="1" smtClean="0"/>
              <a:t>definierar</a:t>
            </a:r>
            <a:r>
              <a:rPr lang="en-US" baseline="0" dirty="0" smtClean="0"/>
              <a:t> vi reliability </a:t>
            </a:r>
            <a:r>
              <a:rPr lang="en-US" baseline="0" dirty="0" err="1" smtClean="0"/>
              <a:t>som</a:t>
            </a:r>
            <a:r>
              <a:rPr lang="en-US" baseline="0" dirty="0" smtClean="0"/>
              <a:t> </a:t>
            </a:r>
            <a:r>
              <a:rPr lang="en-US" baseline="0" dirty="0" err="1" smtClean="0"/>
              <a:t>sannolikheten</a:t>
            </a:r>
            <a:r>
              <a:rPr lang="en-US" baseline="0" dirty="0" smtClean="0"/>
              <a:t> </a:t>
            </a:r>
            <a:r>
              <a:rPr lang="en-US" baseline="0" dirty="0" err="1" smtClean="0"/>
              <a:t>att</a:t>
            </a:r>
            <a:r>
              <a:rPr lang="en-US" baseline="0" dirty="0" smtClean="0"/>
              <a:t> </a:t>
            </a:r>
            <a:r>
              <a:rPr lang="en-US" baseline="0" dirty="0" err="1" smtClean="0"/>
              <a:t>minst</a:t>
            </a:r>
            <a:r>
              <a:rPr lang="en-US" baseline="0" dirty="0" smtClean="0"/>
              <a:t> en </a:t>
            </a:r>
            <a:r>
              <a:rPr lang="en-US" baseline="0" dirty="0" err="1" smtClean="0"/>
              <a:t>av</a:t>
            </a:r>
            <a:r>
              <a:rPr lang="en-US" baseline="0" dirty="0" smtClean="0"/>
              <a:t> </a:t>
            </a:r>
            <a:r>
              <a:rPr lang="en-US" baseline="0" dirty="0" err="1" smtClean="0"/>
              <a:t>dessa</a:t>
            </a:r>
            <a:r>
              <a:rPr lang="en-US" baseline="0" dirty="0" smtClean="0"/>
              <a:t> </a:t>
            </a:r>
            <a:r>
              <a:rPr lang="en-US" baseline="0" dirty="0" err="1" smtClean="0"/>
              <a:t>replikor</a:t>
            </a:r>
            <a:r>
              <a:rPr lang="en-US" baseline="0" dirty="0" smtClean="0"/>
              <a:t> </a:t>
            </a:r>
            <a:r>
              <a:rPr lang="en-US" baseline="0" dirty="0" err="1" smtClean="0"/>
              <a:t>alltid</a:t>
            </a:r>
            <a:r>
              <a:rPr lang="en-US" baseline="0" dirty="0" smtClean="0"/>
              <a:t> </a:t>
            </a:r>
            <a:r>
              <a:rPr lang="en-US" baseline="0" dirty="0" err="1" smtClean="0"/>
              <a:t>är</a:t>
            </a:r>
            <a:r>
              <a:rPr lang="en-US" baseline="0" dirty="0" smtClean="0"/>
              <a:t> operational</a:t>
            </a:r>
          </a:p>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12</a:t>
            </a:fld>
            <a:endParaRPr lang="en-US"/>
          </a:p>
        </p:txBody>
      </p:sp>
    </p:spTree>
    <p:extLst>
      <p:ext uri="{BB962C8B-B14F-4D97-AF65-F5344CB8AC3E}">
        <p14:creationId xmlns:p14="http://schemas.microsoft.com/office/powerpoint/2010/main" val="10756290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Tillförlitligheten</a:t>
            </a:r>
            <a:r>
              <a:rPr lang="en-US" dirty="0" smtClean="0"/>
              <a:t> </a:t>
            </a:r>
            <a:r>
              <a:rPr lang="en-US" dirty="0" err="1" smtClean="0"/>
              <a:t>för</a:t>
            </a:r>
            <a:r>
              <a:rPr lang="en-US" dirty="0" smtClean="0"/>
              <a:t> en</a:t>
            </a:r>
            <a:r>
              <a:rPr lang="en-US" baseline="0" dirty="0" smtClean="0"/>
              <a:t> </a:t>
            </a:r>
            <a:r>
              <a:rPr lang="en-US" baseline="0" dirty="0" err="1" smtClean="0"/>
              <a:t>applikation</a:t>
            </a:r>
            <a:r>
              <a:rPr lang="en-US" baseline="0" dirty="0" smtClean="0"/>
              <a:t> med n </a:t>
            </a:r>
            <a:r>
              <a:rPr lang="en-US" baseline="0" dirty="0" err="1" smtClean="0"/>
              <a:t>replikor</a:t>
            </a:r>
            <a:r>
              <a:rPr lang="en-US" baseline="0" dirty="0" smtClean="0"/>
              <a:t> </a:t>
            </a:r>
            <a:r>
              <a:rPr lang="en-US" baseline="0" dirty="0" err="1" smtClean="0"/>
              <a:t>blir</a:t>
            </a:r>
            <a:r>
              <a:rPr lang="en-US" baseline="0" dirty="0" smtClean="0"/>
              <a:t> </a:t>
            </a:r>
            <a:r>
              <a:rPr lang="en-US" baseline="0" dirty="0" err="1" smtClean="0"/>
              <a:t>då</a:t>
            </a:r>
            <a:r>
              <a:rPr lang="en-US" baseline="0" dirty="0" smtClean="0"/>
              <a:t> </a:t>
            </a:r>
            <a:r>
              <a:rPr lang="en-US" baseline="0" dirty="0" err="1" smtClean="0"/>
              <a:t>sannolikheten</a:t>
            </a:r>
            <a:r>
              <a:rPr lang="en-US" baseline="0" dirty="0" smtClean="0"/>
              <a:t> </a:t>
            </a:r>
            <a:r>
              <a:rPr lang="en-US" baseline="0" dirty="0" err="1" smtClean="0"/>
              <a:t>för</a:t>
            </a:r>
            <a:r>
              <a:rPr lang="en-US" baseline="0" dirty="0" smtClean="0"/>
              <a:t> </a:t>
            </a:r>
            <a:r>
              <a:rPr lang="en-US" baseline="0" dirty="0" err="1" smtClean="0"/>
              <a:t>att</a:t>
            </a:r>
            <a:r>
              <a:rPr lang="en-US" baseline="0" dirty="0" smtClean="0"/>
              <a:t> </a:t>
            </a:r>
            <a:r>
              <a:rPr lang="en-US" baseline="0" dirty="0" err="1" smtClean="0"/>
              <a:t>inte</a:t>
            </a:r>
            <a:r>
              <a:rPr lang="en-US" baseline="0" dirty="0" smtClean="0"/>
              <a:t> </a:t>
            </a:r>
            <a:r>
              <a:rPr lang="en-US" baseline="0" dirty="0" err="1" smtClean="0"/>
              <a:t>alla</a:t>
            </a:r>
            <a:r>
              <a:rPr lang="en-US" baseline="0" dirty="0" smtClean="0"/>
              <a:t> </a:t>
            </a:r>
            <a:r>
              <a:rPr lang="en-US" baseline="0" dirty="0" err="1" smtClean="0"/>
              <a:t>dör</a:t>
            </a:r>
            <a:r>
              <a:rPr lang="en-US" baseline="0" dirty="0" smtClean="0"/>
              <a:t>, </a:t>
            </a:r>
            <a:r>
              <a:rPr lang="en-US" baseline="0" dirty="0" err="1" smtClean="0"/>
              <a:t>dvs</a:t>
            </a:r>
            <a:r>
              <a:rPr lang="en-US" baseline="0" dirty="0" smtClean="0"/>
              <a:t> </a:t>
            </a:r>
            <a:r>
              <a:rPr lang="is-IS" baseline="0" dirty="0" smtClean="0"/>
              <a:t>…</a:t>
            </a:r>
          </a:p>
        </p:txBody>
      </p:sp>
      <p:sp>
        <p:nvSpPr>
          <p:cNvPr id="4" name="Slide Number Placeholder 3"/>
          <p:cNvSpPr>
            <a:spLocks noGrp="1"/>
          </p:cNvSpPr>
          <p:nvPr>
            <p:ph type="sldNum" sz="quarter" idx="10"/>
          </p:nvPr>
        </p:nvSpPr>
        <p:spPr/>
        <p:txBody>
          <a:bodyPr/>
          <a:lstStyle/>
          <a:p>
            <a:fld id="{100650DF-8CBF-0341-B1F9-47D0C0CD302F}" type="slidenum">
              <a:rPr lang="en-US" smtClean="0"/>
              <a:t>13</a:t>
            </a:fld>
            <a:endParaRPr lang="en-US"/>
          </a:p>
        </p:txBody>
      </p:sp>
    </p:spTree>
    <p:extLst>
      <p:ext uri="{BB962C8B-B14F-4D97-AF65-F5344CB8AC3E}">
        <p14:creationId xmlns:p14="http://schemas.microsoft.com/office/powerpoint/2010/main" val="4174999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Om vi </a:t>
            </a:r>
            <a:r>
              <a:rPr lang="en-US" dirty="0" err="1" smtClean="0"/>
              <a:t>har</a:t>
            </a:r>
            <a:r>
              <a:rPr lang="en-US" dirty="0" smtClean="0"/>
              <a:t> en process</a:t>
            </a:r>
            <a:r>
              <a:rPr lang="en-US" baseline="0" dirty="0" smtClean="0"/>
              <a:t> med </a:t>
            </a:r>
            <a:r>
              <a:rPr lang="en-US" baseline="0" dirty="0" err="1" smtClean="0"/>
              <a:t>ett</a:t>
            </a:r>
            <a:r>
              <a:rPr lang="en-US" baseline="0" dirty="0" smtClean="0"/>
              <a:t> </a:t>
            </a:r>
            <a:r>
              <a:rPr lang="en-US" baseline="0" dirty="0" err="1" smtClean="0"/>
              <a:t>antal</a:t>
            </a:r>
            <a:r>
              <a:rPr lang="en-US" baseline="0" dirty="0" smtClean="0"/>
              <a:t> </a:t>
            </a:r>
            <a:r>
              <a:rPr lang="en-US" baseline="0" dirty="0" err="1" smtClean="0"/>
              <a:t>replikor</a:t>
            </a:r>
            <a:r>
              <a:rPr lang="en-US" baseline="0" dirty="0" smtClean="0"/>
              <a:t>, </a:t>
            </a:r>
            <a:r>
              <a:rPr lang="en-US" baseline="0" dirty="0" err="1" smtClean="0"/>
              <a:t>så</a:t>
            </a:r>
            <a:r>
              <a:rPr lang="en-US" baseline="0" dirty="0" smtClean="0"/>
              <a:t> </a:t>
            </a:r>
            <a:r>
              <a:rPr lang="en-US" dirty="0" err="1" smtClean="0"/>
              <a:t>är</a:t>
            </a:r>
            <a:r>
              <a:rPr lang="en-US" dirty="0" smtClean="0"/>
              <a:t> </a:t>
            </a:r>
            <a:r>
              <a:rPr lang="en-US" dirty="0" err="1" smtClean="0"/>
              <a:t>tillförlitlighet</a:t>
            </a:r>
            <a:r>
              <a:rPr lang="en-US" dirty="0" smtClean="0"/>
              <a:t> </a:t>
            </a:r>
            <a:r>
              <a:rPr lang="en-US" dirty="0" err="1" smtClean="0"/>
              <a:t>definierat</a:t>
            </a:r>
            <a:r>
              <a:rPr lang="en-US" dirty="0" smtClean="0"/>
              <a:t> </a:t>
            </a:r>
            <a:r>
              <a:rPr lang="en-US" dirty="0" err="1" smtClean="0"/>
              <a:t>som</a:t>
            </a:r>
            <a:r>
              <a:rPr lang="en-US" dirty="0" smtClean="0"/>
              <a:t> </a:t>
            </a:r>
            <a:r>
              <a:rPr lang="en-US" dirty="0" err="1" smtClean="0"/>
              <a:t>att</a:t>
            </a:r>
            <a:r>
              <a:rPr lang="en-US" dirty="0" smtClean="0"/>
              <a:t> </a:t>
            </a:r>
            <a:r>
              <a:rPr lang="en-US" baseline="0" dirty="0" err="1" smtClean="0"/>
              <a:t>att</a:t>
            </a:r>
            <a:r>
              <a:rPr lang="en-US" baseline="0" dirty="0" smtClean="0"/>
              <a:t> </a:t>
            </a:r>
            <a:r>
              <a:rPr lang="en-US" baseline="0" dirty="0" err="1" smtClean="0"/>
              <a:t>minst</a:t>
            </a:r>
            <a:r>
              <a:rPr lang="en-US" baseline="0" dirty="0" smtClean="0"/>
              <a:t> en </a:t>
            </a:r>
            <a:r>
              <a:rPr lang="en-US" baseline="0" dirty="0" err="1" smtClean="0"/>
              <a:t>replika</a:t>
            </a:r>
            <a:r>
              <a:rPr lang="en-US" baseline="0" dirty="0" smtClean="0"/>
              <a:t> </a:t>
            </a:r>
            <a:r>
              <a:rPr lang="en-US" baseline="0" dirty="0" err="1" smtClean="0"/>
              <a:t>kör</a:t>
            </a:r>
            <a:r>
              <a:rPr lang="en-US" baseline="0" dirty="0" smtClean="0"/>
              <a:t>.</a:t>
            </a:r>
          </a:p>
          <a:p>
            <a:endParaRPr lang="en-US" baseline="0" dirty="0" smtClean="0"/>
          </a:p>
          <a:p>
            <a:r>
              <a:rPr lang="en-US" baseline="0" dirty="0" smtClean="0"/>
              <a:t>Om vi </a:t>
            </a:r>
            <a:r>
              <a:rPr lang="en-US" baseline="0" dirty="0" err="1" smtClean="0"/>
              <a:t>vidare</a:t>
            </a:r>
            <a:r>
              <a:rPr lang="en-US" baseline="0" dirty="0" smtClean="0"/>
              <a:t> </a:t>
            </a:r>
            <a:r>
              <a:rPr lang="en-US" baseline="0" dirty="0" err="1" smtClean="0"/>
              <a:t>antar</a:t>
            </a:r>
            <a:r>
              <a:rPr lang="en-US" baseline="0" dirty="0" smtClean="0"/>
              <a:t> </a:t>
            </a:r>
            <a:r>
              <a:rPr lang="en-US" baseline="0" dirty="0" err="1" smtClean="0"/>
              <a:t>att</a:t>
            </a:r>
            <a:r>
              <a:rPr lang="en-US" baseline="0" dirty="0" smtClean="0"/>
              <a:t> </a:t>
            </a:r>
            <a:r>
              <a:rPr lang="en-US" baseline="0" dirty="0" err="1" smtClean="0"/>
              <a:t>fel</a:t>
            </a:r>
            <a:r>
              <a:rPr lang="en-US" baseline="0" dirty="0" smtClean="0"/>
              <a:t> </a:t>
            </a:r>
            <a:r>
              <a:rPr lang="en-US" baseline="0" dirty="0" err="1" smtClean="0"/>
              <a:t>inträffar</a:t>
            </a:r>
            <a:r>
              <a:rPr lang="en-US" baseline="0" dirty="0" smtClean="0"/>
              <a:t>, </a:t>
            </a:r>
            <a:r>
              <a:rPr lang="en-US" baseline="0" dirty="0" err="1" smtClean="0"/>
              <a:t>så</a:t>
            </a:r>
            <a:r>
              <a:rPr lang="en-US" baseline="0" dirty="0" smtClean="0"/>
              <a:t> </a:t>
            </a:r>
            <a:r>
              <a:rPr lang="en-US" baseline="0" dirty="0" err="1" smtClean="0"/>
              <a:t>är</a:t>
            </a:r>
            <a:r>
              <a:rPr lang="en-US" baseline="0" dirty="0" smtClean="0"/>
              <a:t> </a:t>
            </a:r>
            <a:r>
              <a:rPr lang="en-US" baseline="0" dirty="0" err="1" smtClean="0"/>
              <a:t>kan</a:t>
            </a:r>
            <a:r>
              <a:rPr lang="en-US" baseline="0" dirty="0" smtClean="0"/>
              <a:t> </a:t>
            </a:r>
            <a:r>
              <a:rPr lang="en-US" baseline="0" dirty="0" err="1" smtClean="0"/>
              <a:t>tillförlitligheten</a:t>
            </a:r>
            <a:r>
              <a:rPr lang="en-US" baseline="0" dirty="0" smtClean="0"/>
              <a:t> </a:t>
            </a:r>
            <a:r>
              <a:rPr lang="en-US" baseline="0" dirty="0" err="1" smtClean="0"/>
              <a:t>definieras</a:t>
            </a:r>
            <a:r>
              <a:rPr lang="en-US" baseline="0" dirty="0" smtClean="0"/>
              <a:t> </a:t>
            </a:r>
            <a:r>
              <a:rPr lang="en-US" baseline="0" dirty="0" err="1" smtClean="0"/>
              <a:t>som</a:t>
            </a:r>
            <a:r>
              <a:rPr lang="en-US" baseline="0" dirty="0" smtClean="0"/>
              <a:t> </a:t>
            </a:r>
            <a:r>
              <a:rPr lang="en-US" baseline="0" dirty="0" err="1" smtClean="0"/>
              <a:t>sannolikheten</a:t>
            </a:r>
            <a:r>
              <a:rPr lang="en-US" baseline="0" dirty="0" smtClean="0"/>
              <a:t> </a:t>
            </a:r>
            <a:r>
              <a:rPr lang="en-US" baseline="0" dirty="0" err="1" smtClean="0"/>
              <a:t>att</a:t>
            </a:r>
            <a:r>
              <a:rPr lang="en-US" baseline="0" dirty="0" smtClean="0"/>
              <a:t> </a:t>
            </a:r>
            <a:r>
              <a:rPr lang="en-US" baseline="0" dirty="0" err="1" smtClean="0"/>
              <a:t>minst</a:t>
            </a:r>
            <a:r>
              <a:rPr lang="en-US" baseline="0" dirty="0" smtClean="0"/>
              <a:t> en </a:t>
            </a:r>
            <a:r>
              <a:rPr lang="en-US" baseline="0" dirty="0" err="1" smtClean="0"/>
              <a:t>replika</a:t>
            </a:r>
            <a:r>
              <a:rPr lang="en-US" baseline="0" dirty="0" smtClean="0"/>
              <a:t> lever, under den </a:t>
            </a:r>
            <a:r>
              <a:rPr lang="en-US" baseline="0" dirty="0" err="1" smtClean="0"/>
              <a:t>tid</a:t>
            </a:r>
            <a:r>
              <a:rPr lang="en-US" baseline="0" dirty="0" smtClean="0"/>
              <a:t> </a:t>
            </a:r>
            <a:r>
              <a:rPr lang="en-US" baseline="0" dirty="0" err="1" smtClean="0"/>
              <a:t>det</a:t>
            </a:r>
            <a:r>
              <a:rPr lang="en-US" baseline="0" dirty="0" smtClean="0"/>
              <a:t> tar </a:t>
            </a:r>
            <a:r>
              <a:rPr lang="en-US" baseline="0" dirty="0" err="1" smtClean="0"/>
              <a:t>att</a:t>
            </a:r>
            <a:r>
              <a:rPr lang="en-US" baseline="0" dirty="0" smtClean="0"/>
              <a:t> </a:t>
            </a:r>
            <a:r>
              <a:rPr lang="en-US" baseline="0" dirty="0" err="1" smtClean="0"/>
              <a:t>replicera</a:t>
            </a:r>
            <a:r>
              <a:rPr lang="en-US" baseline="0" dirty="0" smtClean="0"/>
              <a:t> </a:t>
            </a:r>
            <a:r>
              <a:rPr lang="en-US" baseline="0" dirty="0" err="1" smtClean="0"/>
              <a:t>replikan</a:t>
            </a:r>
            <a:r>
              <a:rPr lang="en-US" baseline="0" dirty="0" smtClean="0"/>
              <a:t>.</a:t>
            </a:r>
          </a:p>
          <a:p>
            <a:endParaRPr lang="en-US" baseline="0" dirty="0" smtClean="0"/>
          </a:p>
          <a:p>
            <a:r>
              <a:rPr lang="en-US" baseline="0" dirty="0" err="1" smtClean="0"/>
              <a:t>Tiden</a:t>
            </a:r>
            <a:r>
              <a:rPr lang="en-US" baseline="0" dirty="0" smtClean="0"/>
              <a:t> </a:t>
            </a:r>
            <a:r>
              <a:rPr lang="en-US" i="1" baseline="0" dirty="0" smtClean="0"/>
              <a:t>t</a:t>
            </a:r>
            <a:r>
              <a:rPr lang="en-US" i="0" baseline="0" dirty="0" smtClean="0"/>
              <a:t> I </a:t>
            </a:r>
            <a:r>
              <a:rPr lang="en-US" i="0" baseline="0" dirty="0" err="1" smtClean="0"/>
              <a:t>vårt</a:t>
            </a:r>
            <a:r>
              <a:rPr lang="en-US" i="0" baseline="0" dirty="0" smtClean="0"/>
              <a:t> fall </a:t>
            </a:r>
            <a:r>
              <a:rPr lang="en-US" i="0" baseline="0" dirty="0" err="1" smtClean="0"/>
              <a:t>är</a:t>
            </a:r>
            <a:r>
              <a:rPr lang="en-US" i="0" baseline="0" dirty="0" smtClean="0"/>
              <a:t> </a:t>
            </a:r>
            <a:r>
              <a:rPr lang="en-US" i="0" baseline="0" dirty="0" err="1" smtClean="0"/>
              <a:t>då</a:t>
            </a:r>
            <a:r>
              <a:rPr lang="en-US" i="0" baseline="0" dirty="0" smtClean="0"/>
              <a:t> </a:t>
            </a:r>
            <a:r>
              <a:rPr lang="en-US" i="0" baseline="0" dirty="0" err="1" smtClean="0"/>
              <a:t>tiden</a:t>
            </a:r>
            <a:r>
              <a:rPr lang="en-US" i="0" baseline="0" dirty="0" smtClean="0"/>
              <a:t> </a:t>
            </a:r>
            <a:r>
              <a:rPr lang="en-US" i="0" baseline="0" dirty="0" err="1" smtClean="0"/>
              <a:t>det</a:t>
            </a:r>
            <a:r>
              <a:rPr lang="en-US" i="0" baseline="0" dirty="0" smtClean="0"/>
              <a:t> tar </a:t>
            </a:r>
            <a:r>
              <a:rPr lang="en-US" i="0" baseline="0" dirty="0" err="1" smtClean="0"/>
              <a:t>att</a:t>
            </a:r>
            <a:r>
              <a:rPr lang="en-US" i="0" baseline="0" dirty="0" smtClean="0"/>
              <a:t> </a:t>
            </a:r>
            <a:r>
              <a:rPr lang="en-US" i="0" baseline="0" dirty="0" err="1" smtClean="0"/>
              <a:t>detektera</a:t>
            </a:r>
            <a:r>
              <a:rPr lang="en-US" i="0" baseline="0" dirty="0" smtClean="0"/>
              <a:t> </a:t>
            </a:r>
            <a:r>
              <a:rPr lang="en-US" i="0" baseline="0" dirty="0" err="1" smtClean="0"/>
              <a:t>ett</a:t>
            </a:r>
            <a:r>
              <a:rPr lang="en-US" i="0" baseline="0" dirty="0" smtClean="0"/>
              <a:t> </a:t>
            </a:r>
            <a:r>
              <a:rPr lang="en-US" i="0" baseline="0" dirty="0" err="1" smtClean="0"/>
              <a:t>fel</a:t>
            </a:r>
            <a:r>
              <a:rPr lang="en-US" i="0" baseline="0" dirty="0" smtClean="0"/>
              <a:t> </a:t>
            </a:r>
            <a:r>
              <a:rPr lang="sv-SE" i="0" baseline="0" dirty="0" smtClean="0"/>
              <a:t>+ tiden att </a:t>
            </a:r>
            <a:r>
              <a:rPr lang="sv-SE" i="0" baseline="0" dirty="0" err="1" smtClean="0"/>
              <a:t>replicera</a:t>
            </a:r>
            <a:r>
              <a:rPr lang="sv-SE" i="0" baseline="0" dirty="0" smtClean="0"/>
              <a:t> en </a:t>
            </a:r>
            <a:r>
              <a:rPr lang="sv-SE" i="0" baseline="0" dirty="0" err="1" smtClean="0"/>
              <a:t>replika</a:t>
            </a:r>
            <a:endParaRPr lang="en-US" baseline="0"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14</a:t>
            </a:fld>
            <a:endParaRPr lang="en-US"/>
          </a:p>
        </p:txBody>
      </p:sp>
    </p:spTree>
    <p:extLst>
      <p:ext uri="{BB962C8B-B14F-4D97-AF65-F5344CB8AC3E}">
        <p14:creationId xmlns:p14="http://schemas.microsoft.com/office/powerpoint/2010/main" val="4156608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noProof="0" dirty="0" smtClean="0"/>
              <a:t>Tillförlitligheten kan då skrivas som sannolikheten att inte alla noder</a:t>
            </a:r>
            <a:r>
              <a:rPr lang="sv-SE" baseline="0" noProof="0" dirty="0" smtClean="0"/>
              <a:t> som har en </a:t>
            </a:r>
            <a:r>
              <a:rPr lang="sv-SE" baseline="0" noProof="0" dirty="0" err="1" smtClean="0"/>
              <a:t>replika</a:t>
            </a:r>
            <a:r>
              <a:rPr lang="sv-SE" baseline="0" noProof="0" dirty="0" smtClean="0"/>
              <a:t> dör under tiden </a:t>
            </a:r>
            <a:r>
              <a:rPr lang="sv-SE" i="1" baseline="0" noProof="0" dirty="0" smtClean="0"/>
              <a:t>t</a:t>
            </a:r>
            <a:r>
              <a:rPr lang="sv-SE" i="0" baseline="0" noProof="0" dirty="0" smtClean="0"/>
              <a:t>, dvs innan vi hunnit skapa en ny </a:t>
            </a:r>
            <a:r>
              <a:rPr lang="sv-SE" i="0" baseline="0" noProof="0" dirty="0" err="1" smtClean="0"/>
              <a:t>replika</a:t>
            </a:r>
            <a:r>
              <a:rPr lang="sv-SE" i="0" baseline="0" noProof="0" dirty="0" smtClean="0"/>
              <a:t>.</a:t>
            </a:r>
          </a:p>
          <a:p>
            <a:endParaRPr lang="sv-SE" i="0" baseline="0" noProof="0" dirty="0" smtClean="0"/>
          </a:p>
          <a:p>
            <a:r>
              <a:rPr lang="sv-SE" i="0" baseline="0" noProof="0" dirty="0" smtClean="0"/>
              <a:t>Och eftersom vi antar att </a:t>
            </a:r>
            <a:r>
              <a:rPr lang="sv-SE" i="0" baseline="0" noProof="0" dirty="0" err="1" smtClean="0"/>
              <a:t>failures</a:t>
            </a:r>
            <a:r>
              <a:rPr lang="sv-SE" i="0" baseline="0" noProof="0" dirty="0" smtClean="0"/>
              <a:t> för noder inte beror på vilket jobb de gör och vilka tasks som körs där, så är tillförlitligheten inte beroende av hur många </a:t>
            </a:r>
            <a:r>
              <a:rPr lang="sv-SE" i="0" baseline="0" noProof="0" dirty="0" err="1" smtClean="0"/>
              <a:t>replikor</a:t>
            </a:r>
            <a:r>
              <a:rPr lang="sv-SE" i="0" baseline="0" noProof="0" dirty="0" smtClean="0"/>
              <a:t> som körs, utan enbart på vilka noder de kör.</a:t>
            </a:r>
          </a:p>
          <a:p>
            <a:endParaRPr lang="sv-SE" i="0" baseline="0" noProof="0" dirty="0" smtClean="0"/>
          </a:p>
          <a:p>
            <a:r>
              <a:rPr lang="sv-SE" i="0" baseline="0" noProof="0" dirty="0" smtClean="0"/>
              <a:t>Exempelvis om vi har en </a:t>
            </a:r>
            <a:r>
              <a:rPr lang="sv-SE" i="0" baseline="0" noProof="0" dirty="0" err="1" smtClean="0"/>
              <a:t>replika</a:t>
            </a:r>
            <a:r>
              <a:rPr lang="sv-SE" i="0" baseline="0" noProof="0" dirty="0" smtClean="0"/>
              <a:t> på en nod, så har vi samma tillförlitlighet som om vi hade haft 10 </a:t>
            </a:r>
            <a:r>
              <a:rPr lang="sv-SE" i="0" baseline="0" noProof="0" dirty="0" err="1" smtClean="0"/>
              <a:t>replikor</a:t>
            </a:r>
            <a:r>
              <a:rPr lang="sv-SE" i="0" baseline="0" noProof="0" dirty="0" smtClean="0"/>
              <a:t> på den noden.</a:t>
            </a:r>
            <a:endParaRPr lang="sv-SE" noProof="0" dirty="0"/>
          </a:p>
        </p:txBody>
      </p:sp>
      <p:sp>
        <p:nvSpPr>
          <p:cNvPr id="4" name="Slide Number Placeholder 3"/>
          <p:cNvSpPr>
            <a:spLocks noGrp="1"/>
          </p:cNvSpPr>
          <p:nvPr>
            <p:ph type="sldNum" sz="quarter" idx="10"/>
          </p:nvPr>
        </p:nvSpPr>
        <p:spPr/>
        <p:txBody>
          <a:bodyPr/>
          <a:lstStyle/>
          <a:p>
            <a:fld id="{100650DF-8CBF-0341-B1F9-47D0C0CD302F}" type="slidenum">
              <a:rPr lang="en-US" smtClean="0"/>
              <a:t>15</a:t>
            </a:fld>
            <a:endParaRPr lang="en-US"/>
          </a:p>
        </p:txBody>
      </p:sp>
    </p:spTree>
    <p:extLst>
      <p:ext uri="{BB962C8B-B14F-4D97-AF65-F5344CB8AC3E}">
        <p14:creationId xmlns:p14="http://schemas.microsoft.com/office/powerpoint/2010/main" val="6564260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Nu</a:t>
            </a:r>
            <a:r>
              <a:rPr lang="en-US" baseline="0" dirty="0" smtClean="0"/>
              <a:t> </a:t>
            </a:r>
            <a:r>
              <a:rPr lang="en-US" baseline="0" dirty="0" err="1" smtClean="0"/>
              <a:t>när</a:t>
            </a:r>
            <a:r>
              <a:rPr lang="en-US" baseline="0" dirty="0" smtClean="0"/>
              <a:t> vi </a:t>
            </a:r>
            <a:r>
              <a:rPr lang="en-US" baseline="0" dirty="0" err="1" smtClean="0"/>
              <a:t>har</a:t>
            </a:r>
            <a:r>
              <a:rPr lang="en-US" baseline="0" dirty="0" smtClean="0"/>
              <a:t> en model </a:t>
            </a:r>
            <a:r>
              <a:rPr lang="en-US" baseline="0" dirty="0" err="1" smtClean="0"/>
              <a:t>för</a:t>
            </a:r>
            <a:r>
              <a:rPr lang="en-US" baseline="0" dirty="0" smtClean="0"/>
              <a:t> </a:t>
            </a:r>
            <a:r>
              <a:rPr lang="en-US" baseline="0" dirty="0" err="1" smtClean="0"/>
              <a:t>att</a:t>
            </a:r>
            <a:r>
              <a:rPr lang="en-US" baseline="0" dirty="0" smtClean="0"/>
              <a:t> </a:t>
            </a:r>
            <a:r>
              <a:rPr lang="en-US" baseline="0" dirty="0" err="1" smtClean="0"/>
              <a:t>beskriva</a:t>
            </a:r>
            <a:r>
              <a:rPr lang="en-US" baseline="0" dirty="0" smtClean="0"/>
              <a:t> </a:t>
            </a:r>
            <a:r>
              <a:rPr lang="en-US" baseline="0" dirty="0" err="1" smtClean="0"/>
              <a:t>tillförlitligheten</a:t>
            </a:r>
            <a:r>
              <a:rPr lang="en-US" baseline="0" dirty="0" smtClean="0"/>
              <a:t> </a:t>
            </a:r>
            <a:r>
              <a:rPr lang="en-US" baseline="0" dirty="0" err="1" smtClean="0"/>
              <a:t>så</a:t>
            </a:r>
            <a:r>
              <a:rPr lang="en-US" baseline="0" dirty="0" smtClean="0"/>
              <a:t> </a:t>
            </a:r>
            <a:r>
              <a:rPr lang="en-US" baseline="0" dirty="0" err="1" smtClean="0"/>
              <a:t>vill</a:t>
            </a:r>
            <a:r>
              <a:rPr lang="en-US" baseline="0" dirty="0" smtClean="0"/>
              <a:t> vi </a:t>
            </a:r>
            <a:r>
              <a:rPr lang="en-US" baseline="0" dirty="0" err="1" smtClean="0"/>
              <a:t>ju</a:t>
            </a:r>
            <a:r>
              <a:rPr lang="en-US" baseline="0" dirty="0" smtClean="0"/>
              <a:t> se till </a:t>
            </a:r>
            <a:r>
              <a:rPr lang="en-US" baseline="0" dirty="0" err="1" smtClean="0"/>
              <a:t>att</a:t>
            </a:r>
            <a:r>
              <a:rPr lang="en-US" baseline="0" dirty="0" smtClean="0"/>
              <a:t> en </a:t>
            </a:r>
            <a:r>
              <a:rPr lang="en-US" baseline="0" dirty="0" err="1" smtClean="0"/>
              <a:t>viss</a:t>
            </a:r>
            <a:r>
              <a:rPr lang="en-US" baseline="0" dirty="0" smtClean="0"/>
              <a:t> </a:t>
            </a:r>
            <a:r>
              <a:rPr lang="en-US" baseline="0" dirty="0" err="1" smtClean="0"/>
              <a:t>tillförlitlighetsnivå</a:t>
            </a:r>
            <a:r>
              <a:rPr lang="en-US" baseline="0" dirty="0" smtClean="0"/>
              <a:t> </a:t>
            </a:r>
            <a:r>
              <a:rPr lang="en-US" baseline="0" dirty="0" err="1" smtClean="0"/>
              <a:t>är</a:t>
            </a:r>
            <a:r>
              <a:rPr lang="en-US" baseline="0" dirty="0" smtClean="0"/>
              <a:t> </a:t>
            </a:r>
            <a:r>
              <a:rPr lang="en-US" baseline="0" dirty="0" err="1" smtClean="0"/>
              <a:t>uppnådd</a:t>
            </a:r>
            <a:r>
              <a:rPr lang="en-US" baseline="0" dirty="0" smtClean="0"/>
              <a:t>. </a:t>
            </a:r>
          </a:p>
          <a:p>
            <a:endParaRPr lang="en-US" baseline="0" dirty="0" smtClean="0"/>
          </a:p>
          <a:p>
            <a:r>
              <a:rPr lang="en-US" baseline="0" dirty="0" smtClean="0"/>
              <a:t>I </a:t>
            </a:r>
            <a:r>
              <a:rPr lang="en-US" baseline="0" dirty="0" err="1" smtClean="0"/>
              <a:t>princip</a:t>
            </a:r>
            <a:r>
              <a:rPr lang="en-US" baseline="0" dirty="0" smtClean="0"/>
              <a:t> </a:t>
            </a:r>
            <a:r>
              <a:rPr lang="en-US" baseline="0" dirty="0" err="1" smtClean="0"/>
              <a:t>innebär</a:t>
            </a:r>
            <a:r>
              <a:rPr lang="en-US" baseline="0" dirty="0" smtClean="0"/>
              <a:t> </a:t>
            </a:r>
            <a:r>
              <a:rPr lang="en-US" baseline="0" dirty="0" err="1" smtClean="0"/>
              <a:t>det</a:t>
            </a:r>
            <a:r>
              <a:rPr lang="en-US" baseline="0" dirty="0" smtClean="0"/>
              <a:t> </a:t>
            </a:r>
            <a:r>
              <a:rPr lang="en-US" baseline="0" dirty="0" err="1" smtClean="0"/>
              <a:t>att</a:t>
            </a:r>
            <a:r>
              <a:rPr lang="en-US" baseline="0" dirty="0" smtClean="0"/>
              <a:t> </a:t>
            </a:r>
            <a:r>
              <a:rPr lang="en-US" baseline="0" dirty="0" err="1" smtClean="0"/>
              <a:t>skapa</a:t>
            </a:r>
            <a:r>
              <a:rPr lang="en-US" baseline="0" dirty="0" smtClean="0"/>
              <a:t> </a:t>
            </a:r>
            <a:r>
              <a:rPr lang="en-US" baseline="0" dirty="0" err="1" smtClean="0"/>
              <a:t>tillräckligt</a:t>
            </a:r>
            <a:r>
              <a:rPr lang="en-US" baseline="0" dirty="0" smtClean="0"/>
              <a:t> </a:t>
            </a:r>
            <a:r>
              <a:rPr lang="en-US" baseline="0" dirty="0" err="1" smtClean="0"/>
              <a:t>många</a:t>
            </a:r>
            <a:r>
              <a:rPr lang="en-US" baseline="0" dirty="0" smtClean="0"/>
              <a:t> </a:t>
            </a:r>
            <a:r>
              <a:rPr lang="en-US" baseline="0" dirty="0" err="1" smtClean="0"/>
              <a:t>replikor</a:t>
            </a:r>
            <a:r>
              <a:rPr lang="en-US" baseline="0" dirty="0" smtClean="0"/>
              <a:t> </a:t>
            </a:r>
            <a:r>
              <a:rPr lang="en-US" baseline="0" dirty="0" err="1" smtClean="0"/>
              <a:t>så</a:t>
            </a:r>
            <a:r>
              <a:rPr lang="en-US" baseline="0" dirty="0" smtClean="0"/>
              <a:t> </a:t>
            </a:r>
            <a:r>
              <a:rPr lang="en-US" baseline="0" dirty="0" err="1" smtClean="0"/>
              <a:t>att</a:t>
            </a:r>
            <a:r>
              <a:rPr lang="en-US" baseline="0" dirty="0" smtClean="0"/>
              <a:t> </a:t>
            </a:r>
            <a:r>
              <a:rPr lang="en-US" baseline="0" dirty="0" err="1" smtClean="0"/>
              <a:t>nivån</a:t>
            </a:r>
            <a:r>
              <a:rPr lang="en-US" baseline="0" dirty="0" smtClean="0"/>
              <a:t> </a:t>
            </a:r>
            <a:r>
              <a:rPr lang="en-US" baseline="0" dirty="0" err="1" smtClean="0"/>
              <a:t>är</a:t>
            </a:r>
            <a:r>
              <a:rPr lang="en-US" baseline="0" dirty="0" smtClean="0"/>
              <a:t> </a:t>
            </a:r>
            <a:r>
              <a:rPr lang="en-US" baseline="0" dirty="0" err="1" smtClean="0"/>
              <a:t>uppfylld</a:t>
            </a:r>
            <a:r>
              <a:rPr lang="en-US" baseline="0" dirty="0" smtClean="0"/>
              <a:t>.</a:t>
            </a:r>
          </a:p>
          <a:p>
            <a:endParaRPr lang="en-US" baseline="0" dirty="0" smtClean="0"/>
          </a:p>
          <a:p>
            <a:r>
              <a:rPr lang="en-US" baseline="0" dirty="0" err="1" smtClean="0"/>
              <a:t>Och</a:t>
            </a:r>
            <a:r>
              <a:rPr lang="en-US" baseline="0" dirty="0" smtClean="0"/>
              <a:t> </a:t>
            </a:r>
            <a:r>
              <a:rPr lang="en-US" baseline="0" dirty="0" err="1" smtClean="0"/>
              <a:t>över</a:t>
            </a:r>
            <a:r>
              <a:rPr lang="en-US" baseline="0" dirty="0" smtClean="0"/>
              <a:t> </a:t>
            </a:r>
            <a:r>
              <a:rPr lang="en-US" baseline="0" dirty="0" err="1" smtClean="0"/>
              <a:t>tid</a:t>
            </a:r>
            <a:r>
              <a:rPr lang="en-US" baseline="0" dirty="0" smtClean="0"/>
              <a:t>, </a:t>
            </a:r>
            <a:r>
              <a:rPr lang="en-US" baseline="0" dirty="0" err="1" smtClean="0"/>
              <a:t>detektera</a:t>
            </a:r>
            <a:r>
              <a:rPr lang="en-US" baseline="0" dirty="0" smtClean="0"/>
              <a:t> </a:t>
            </a:r>
            <a:r>
              <a:rPr lang="en-US" baseline="0" dirty="0" err="1" smtClean="0"/>
              <a:t>när</a:t>
            </a:r>
            <a:r>
              <a:rPr lang="en-US" baseline="0" dirty="0" smtClean="0"/>
              <a:t> en nod </a:t>
            </a:r>
            <a:r>
              <a:rPr lang="en-US" baseline="0" dirty="0" err="1" smtClean="0"/>
              <a:t>dör</a:t>
            </a:r>
            <a:r>
              <a:rPr lang="en-US" baseline="0" dirty="0" smtClean="0"/>
              <a:t>, </a:t>
            </a:r>
            <a:r>
              <a:rPr lang="en-US" baseline="0" dirty="0" err="1" smtClean="0"/>
              <a:t>och</a:t>
            </a:r>
            <a:r>
              <a:rPr lang="en-US" baseline="0" dirty="0" smtClean="0"/>
              <a:t> om </a:t>
            </a:r>
            <a:r>
              <a:rPr lang="en-US" baseline="0" dirty="0" err="1" smtClean="0"/>
              <a:t>flera</a:t>
            </a:r>
            <a:r>
              <a:rPr lang="en-US" baseline="0" dirty="0" smtClean="0"/>
              <a:t> </a:t>
            </a:r>
            <a:r>
              <a:rPr lang="en-US" baseline="0" dirty="0" err="1" smtClean="0"/>
              <a:t>replikor</a:t>
            </a:r>
            <a:r>
              <a:rPr lang="en-US" baseline="0" dirty="0" smtClean="0"/>
              <a:t> </a:t>
            </a:r>
            <a:r>
              <a:rPr lang="en-US" baseline="0" dirty="0" err="1" smtClean="0"/>
              <a:t>då</a:t>
            </a:r>
            <a:r>
              <a:rPr lang="en-US" baseline="0" dirty="0" smtClean="0"/>
              <a:t> </a:t>
            </a:r>
            <a:r>
              <a:rPr lang="en-US" baseline="0" dirty="0" err="1" smtClean="0"/>
              <a:t>måste</a:t>
            </a:r>
            <a:r>
              <a:rPr lang="en-US" baseline="0" dirty="0" smtClean="0"/>
              <a:t> </a:t>
            </a:r>
            <a:r>
              <a:rPr lang="en-US" baseline="0" dirty="0" err="1" smtClean="0"/>
              <a:t>skapas</a:t>
            </a:r>
            <a:r>
              <a:rPr lang="en-US" baseline="0" dirty="0" smtClean="0"/>
              <a:t>, </a:t>
            </a:r>
            <a:r>
              <a:rPr lang="en-US" baseline="0" dirty="0" err="1" smtClean="0"/>
              <a:t>skapa</a:t>
            </a:r>
            <a:r>
              <a:rPr lang="en-US" baseline="0" dirty="0" smtClean="0"/>
              <a:t> de</a:t>
            </a:r>
          </a:p>
          <a:p>
            <a:endParaRPr lang="en-US" baseline="0" dirty="0" smtClean="0"/>
          </a:p>
          <a:p>
            <a:r>
              <a:rPr lang="en-US" baseline="0" dirty="0" err="1" smtClean="0"/>
              <a:t>Vidare</a:t>
            </a:r>
            <a:r>
              <a:rPr lang="en-US" baseline="0" dirty="0" smtClean="0"/>
              <a:t>, </a:t>
            </a:r>
            <a:r>
              <a:rPr lang="en-US" baseline="0" dirty="0" err="1" smtClean="0"/>
              <a:t>så</a:t>
            </a:r>
            <a:r>
              <a:rPr lang="en-US" baseline="0" dirty="0" smtClean="0"/>
              <a:t> </a:t>
            </a:r>
            <a:r>
              <a:rPr lang="en-US" baseline="0" dirty="0" err="1" smtClean="0"/>
              <a:t>vill</a:t>
            </a:r>
            <a:r>
              <a:rPr lang="en-US" baseline="0" dirty="0" smtClean="0"/>
              <a:t> vi </a:t>
            </a:r>
            <a:r>
              <a:rPr lang="en-US" baseline="0" dirty="0" err="1" smtClean="0"/>
              <a:t>inte</a:t>
            </a:r>
            <a:r>
              <a:rPr lang="en-US" baseline="0" dirty="0" smtClean="0"/>
              <a:t> </a:t>
            </a:r>
            <a:r>
              <a:rPr lang="en-US" baseline="0" dirty="0" err="1" smtClean="0"/>
              <a:t>skapa</a:t>
            </a:r>
            <a:r>
              <a:rPr lang="en-US" baseline="0" dirty="0" smtClean="0"/>
              <a:t> </a:t>
            </a:r>
            <a:r>
              <a:rPr lang="en-US" baseline="0" dirty="0" err="1" smtClean="0"/>
              <a:t>fler</a:t>
            </a:r>
            <a:r>
              <a:rPr lang="en-US" baseline="0" dirty="0" smtClean="0"/>
              <a:t> </a:t>
            </a:r>
            <a:r>
              <a:rPr lang="en-US" baseline="0" dirty="0" err="1" smtClean="0"/>
              <a:t>replikor</a:t>
            </a:r>
            <a:r>
              <a:rPr lang="en-US" baseline="0" dirty="0" smtClean="0"/>
              <a:t> </a:t>
            </a:r>
            <a:r>
              <a:rPr lang="en-US" baseline="0" dirty="0" err="1" smtClean="0"/>
              <a:t>än</a:t>
            </a:r>
            <a:r>
              <a:rPr lang="en-US" baseline="0" dirty="0" smtClean="0"/>
              <a:t> </a:t>
            </a:r>
            <a:r>
              <a:rPr lang="en-US" baseline="0" dirty="0" err="1" smtClean="0"/>
              <a:t>nödvändigt</a:t>
            </a:r>
            <a:r>
              <a:rPr lang="en-US" baseline="0" dirty="0" smtClean="0"/>
              <a:t>, </a:t>
            </a:r>
            <a:r>
              <a:rPr lang="en-US" baseline="0" dirty="0" err="1" smtClean="0"/>
              <a:t>för</a:t>
            </a:r>
            <a:r>
              <a:rPr lang="en-US" baseline="0" dirty="0" smtClean="0"/>
              <a:t> </a:t>
            </a:r>
            <a:r>
              <a:rPr lang="en-US" baseline="0" dirty="0" err="1" smtClean="0"/>
              <a:t>att</a:t>
            </a:r>
            <a:r>
              <a:rPr lang="en-US" baseline="0" dirty="0" smtClean="0"/>
              <a:t> </a:t>
            </a:r>
            <a:r>
              <a:rPr lang="en-US" baseline="0" dirty="0" err="1" smtClean="0"/>
              <a:t>inte</a:t>
            </a:r>
            <a:r>
              <a:rPr lang="en-US" baseline="0" dirty="0" smtClean="0"/>
              <a:t> </a:t>
            </a:r>
            <a:r>
              <a:rPr lang="en-US" baseline="0" dirty="0" err="1" smtClean="0"/>
              <a:t>använda</a:t>
            </a:r>
            <a:r>
              <a:rPr lang="en-US" baseline="0" dirty="0" smtClean="0"/>
              <a:t> </a:t>
            </a:r>
            <a:r>
              <a:rPr lang="en-US" baseline="0" dirty="0" err="1" smtClean="0"/>
              <a:t>fler</a:t>
            </a:r>
            <a:r>
              <a:rPr lang="en-US" baseline="0" dirty="0" smtClean="0"/>
              <a:t> </a:t>
            </a:r>
            <a:r>
              <a:rPr lang="en-US" baseline="0" dirty="0" err="1" smtClean="0"/>
              <a:t>resurser</a:t>
            </a:r>
            <a:r>
              <a:rPr lang="en-US" baseline="0" dirty="0" smtClean="0"/>
              <a:t> </a:t>
            </a:r>
            <a:r>
              <a:rPr lang="en-US" baseline="0" dirty="0" err="1" smtClean="0"/>
              <a:t>än</a:t>
            </a:r>
            <a:r>
              <a:rPr lang="en-US" baseline="0" dirty="0" smtClean="0"/>
              <a:t> </a:t>
            </a:r>
            <a:r>
              <a:rPr lang="en-US" baseline="0" dirty="0" err="1" smtClean="0"/>
              <a:t>nödvändigt</a:t>
            </a:r>
            <a:r>
              <a:rPr lang="en-US" baseline="0" dirty="0" smtClean="0"/>
              <a:t>, </a:t>
            </a:r>
            <a:r>
              <a:rPr lang="en-US" baseline="0" dirty="0" err="1" smtClean="0"/>
              <a:t>därför</a:t>
            </a:r>
            <a:r>
              <a:rPr lang="en-US" baseline="0" dirty="0" smtClean="0"/>
              <a:t> </a:t>
            </a:r>
            <a:r>
              <a:rPr lang="en-US" baseline="0" dirty="0" err="1" smtClean="0"/>
              <a:t>kommer</a:t>
            </a:r>
            <a:r>
              <a:rPr lang="en-US" baseline="0" dirty="0" smtClean="0"/>
              <a:t> vi visa </a:t>
            </a:r>
            <a:r>
              <a:rPr lang="en-US" baseline="0" dirty="0" err="1" smtClean="0"/>
              <a:t>att</a:t>
            </a:r>
            <a:r>
              <a:rPr lang="en-US" baseline="0" dirty="0" smtClean="0"/>
              <a:t> </a:t>
            </a:r>
          </a:p>
          <a:p>
            <a:pPr marL="171450" indent="-171450">
              <a:buFontTx/>
              <a:buChar char="-"/>
            </a:pPr>
            <a:r>
              <a:rPr lang="en-US" baseline="0" dirty="0" smtClean="0"/>
              <a:t>de </a:t>
            </a:r>
            <a:r>
              <a:rPr lang="en-US" baseline="0" dirty="0" err="1" smtClean="0"/>
              <a:t>mest</a:t>
            </a:r>
            <a:r>
              <a:rPr lang="en-US" baseline="0" dirty="0" smtClean="0"/>
              <a:t> </a:t>
            </a:r>
            <a:r>
              <a:rPr lang="en-US" baseline="0" dirty="0" err="1" smtClean="0"/>
              <a:t>tillförlitliga</a:t>
            </a:r>
            <a:r>
              <a:rPr lang="en-US" baseline="0" dirty="0" smtClean="0"/>
              <a:t> </a:t>
            </a:r>
            <a:r>
              <a:rPr lang="en-US" baseline="0" dirty="0" err="1" smtClean="0"/>
              <a:t>noderna</a:t>
            </a:r>
            <a:r>
              <a:rPr lang="en-US" baseline="0" dirty="0" smtClean="0"/>
              <a:t> </a:t>
            </a:r>
            <a:r>
              <a:rPr lang="en-US" baseline="0" dirty="0" err="1" smtClean="0"/>
              <a:t>väljst</a:t>
            </a:r>
            <a:r>
              <a:rPr lang="en-US" baseline="0" dirty="0" smtClean="0"/>
              <a:t> </a:t>
            </a:r>
            <a:r>
              <a:rPr lang="en-US" baseline="0" dirty="0" err="1" smtClean="0"/>
              <a:t>först</a:t>
            </a:r>
            <a:endParaRPr lang="en-US" baseline="0" dirty="0" smtClean="0"/>
          </a:p>
          <a:p>
            <a:pPr marL="171450" indent="-171450">
              <a:buFontTx/>
              <a:buChar char="-"/>
            </a:pPr>
            <a:r>
              <a:rPr lang="en-US" baseline="0" dirty="0" err="1" smtClean="0"/>
              <a:t>Systemet</a:t>
            </a:r>
            <a:r>
              <a:rPr lang="en-US" baseline="0" dirty="0" smtClean="0"/>
              <a:t> </a:t>
            </a:r>
            <a:r>
              <a:rPr lang="en-US" baseline="0" dirty="0" err="1" smtClean="0"/>
              <a:t>övervakas</a:t>
            </a:r>
            <a:r>
              <a:rPr lang="en-US" baseline="0" dirty="0" smtClean="0"/>
              <a:t> under </a:t>
            </a:r>
            <a:r>
              <a:rPr lang="en-US" baseline="0" dirty="0" err="1" smtClean="0"/>
              <a:t>tid</a:t>
            </a:r>
            <a:r>
              <a:rPr lang="en-US" baseline="0" dirty="0" smtClean="0"/>
              <a:t> </a:t>
            </a:r>
            <a:r>
              <a:rPr lang="en-US" baseline="0" dirty="0" err="1" smtClean="0"/>
              <a:t>och</a:t>
            </a:r>
            <a:r>
              <a:rPr lang="en-US" baseline="0" dirty="0" smtClean="0"/>
              <a:t> </a:t>
            </a:r>
            <a:r>
              <a:rPr lang="en-US" baseline="0" dirty="0" err="1" smtClean="0"/>
              <a:t>att</a:t>
            </a:r>
            <a:r>
              <a:rPr lang="en-US" baseline="0" dirty="0" smtClean="0"/>
              <a:t> </a:t>
            </a:r>
            <a:r>
              <a:rPr lang="en-US" baseline="0" dirty="0" err="1" smtClean="0"/>
              <a:t>replikor</a:t>
            </a:r>
            <a:r>
              <a:rPr lang="en-US" baseline="0" dirty="0" smtClean="0"/>
              <a:t> </a:t>
            </a:r>
            <a:r>
              <a:rPr lang="en-US" baseline="0" dirty="0" err="1" smtClean="0"/>
              <a:t>dynamiskt</a:t>
            </a:r>
            <a:r>
              <a:rPr lang="en-US" baseline="0" dirty="0" smtClean="0"/>
              <a:t> </a:t>
            </a:r>
            <a:r>
              <a:rPr lang="en-US" baseline="0" dirty="0" err="1" smtClean="0"/>
              <a:t>flyttas</a:t>
            </a:r>
            <a:r>
              <a:rPr lang="en-US" baseline="0" dirty="0" smtClean="0"/>
              <a:t> till </a:t>
            </a:r>
            <a:r>
              <a:rPr lang="en-US" baseline="0" dirty="0" err="1" smtClean="0"/>
              <a:t>mer</a:t>
            </a:r>
            <a:r>
              <a:rPr lang="en-US" baseline="0" dirty="0" smtClean="0"/>
              <a:t> </a:t>
            </a:r>
            <a:r>
              <a:rPr lang="en-US" baseline="0" dirty="0" err="1" smtClean="0"/>
              <a:t>tillförlitliga</a:t>
            </a:r>
            <a:r>
              <a:rPr lang="en-US" baseline="0" dirty="0" smtClean="0"/>
              <a:t> </a:t>
            </a:r>
            <a:r>
              <a:rPr lang="en-US" baseline="0" dirty="0" err="1" smtClean="0"/>
              <a:t>noder</a:t>
            </a:r>
            <a:r>
              <a:rPr lang="en-US" baseline="0" dirty="0" smtClean="0"/>
              <a:t> </a:t>
            </a:r>
            <a:r>
              <a:rPr lang="en-US" baseline="0" dirty="0" err="1" smtClean="0"/>
              <a:t>och</a:t>
            </a:r>
            <a:r>
              <a:rPr lang="en-US" baseline="0" dirty="0" smtClean="0"/>
              <a:t> </a:t>
            </a:r>
            <a:r>
              <a:rPr lang="en-US" baseline="0" dirty="0" err="1" smtClean="0"/>
              <a:t>överflödiga</a:t>
            </a:r>
            <a:r>
              <a:rPr lang="en-US" baseline="0" dirty="0" smtClean="0"/>
              <a:t> </a:t>
            </a:r>
            <a:r>
              <a:rPr lang="en-US" baseline="0" dirty="0" err="1" smtClean="0"/>
              <a:t>replikor</a:t>
            </a:r>
            <a:r>
              <a:rPr lang="en-US" baseline="0" dirty="0" smtClean="0"/>
              <a:t> </a:t>
            </a:r>
            <a:r>
              <a:rPr lang="en-US" baseline="0" dirty="0" err="1" smtClean="0"/>
              <a:t>tas</a:t>
            </a:r>
            <a:r>
              <a:rPr lang="en-US" baseline="0" dirty="0" smtClean="0"/>
              <a:t> </a:t>
            </a:r>
            <a:r>
              <a:rPr lang="en-US" baseline="0" dirty="0" err="1" smtClean="0"/>
              <a:t>bort</a:t>
            </a:r>
            <a:endParaRPr lang="en-US" baseline="0" dirty="0" smtClean="0"/>
          </a:p>
          <a:p>
            <a:pPr marL="171450" indent="-171450">
              <a:buFontTx/>
              <a:buChar char="-"/>
            </a:pPr>
            <a:endParaRPr lang="en-US" baseline="0" dirty="0" smtClean="0"/>
          </a:p>
          <a:p>
            <a:pPr marL="0" indent="0">
              <a:buFontTx/>
              <a:buNone/>
            </a:pPr>
            <a:r>
              <a:rPr lang="en-US" baseline="0" dirty="0" err="1" smtClean="0"/>
              <a:t>Vidare</a:t>
            </a:r>
            <a:r>
              <a:rPr lang="en-US" baseline="0" dirty="0" smtClean="0"/>
              <a:t> </a:t>
            </a:r>
            <a:r>
              <a:rPr lang="en-US" baseline="0" dirty="0" err="1" smtClean="0"/>
              <a:t>så</a:t>
            </a:r>
            <a:r>
              <a:rPr lang="en-US" baseline="0" dirty="0" smtClean="0"/>
              <a:t> </a:t>
            </a:r>
            <a:r>
              <a:rPr lang="en-US" baseline="0" dirty="0" err="1" smtClean="0"/>
              <a:t>lagrar</a:t>
            </a:r>
            <a:r>
              <a:rPr lang="en-US" baseline="0" dirty="0" smtClean="0"/>
              <a:t> vi </a:t>
            </a:r>
            <a:r>
              <a:rPr lang="en-US" baseline="0" dirty="0" err="1" smtClean="0"/>
              <a:t>tiderna</a:t>
            </a:r>
            <a:r>
              <a:rPr lang="en-US" baseline="0" dirty="0" smtClean="0"/>
              <a:t> </a:t>
            </a:r>
            <a:r>
              <a:rPr lang="en-US" baseline="0" dirty="0" err="1" smtClean="0"/>
              <a:t>för</a:t>
            </a:r>
            <a:r>
              <a:rPr lang="en-US" baseline="0" dirty="0" smtClean="0"/>
              <a:t> </a:t>
            </a:r>
            <a:r>
              <a:rPr lang="en-US" baseline="0" dirty="0" err="1" smtClean="0"/>
              <a:t>när</a:t>
            </a:r>
            <a:r>
              <a:rPr lang="en-US" baseline="0" dirty="0" smtClean="0"/>
              <a:t> en nod </a:t>
            </a:r>
            <a:r>
              <a:rPr lang="en-US" baseline="0" dirty="0" err="1" smtClean="0"/>
              <a:t>dör</a:t>
            </a:r>
            <a:r>
              <a:rPr lang="en-US" baseline="0" dirty="0" smtClean="0"/>
              <a:t>, </a:t>
            </a:r>
            <a:r>
              <a:rPr lang="en-US" baseline="0" dirty="0" err="1" smtClean="0"/>
              <a:t>så</a:t>
            </a:r>
            <a:r>
              <a:rPr lang="en-US" baseline="0" dirty="0" smtClean="0"/>
              <a:t> </a:t>
            </a:r>
            <a:r>
              <a:rPr lang="en-US" baseline="0" dirty="0" err="1" smtClean="0"/>
              <a:t>att</a:t>
            </a:r>
            <a:r>
              <a:rPr lang="en-US" baseline="0" dirty="0" smtClean="0"/>
              <a:t> vi </a:t>
            </a:r>
            <a:r>
              <a:rPr lang="en-US" baseline="0" dirty="0" err="1" smtClean="0"/>
              <a:t>kan</a:t>
            </a:r>
            <a:r>
              <a:rPr lang="en-US" baseline="0" dirty="0" smtClean="0"/>
              <a:t> </a:t>
            </a:r>
            <a:r>
              <a:rPr lang="en-US" baseline="0" dirty="0" err="1" smtClean="0"/>
              <a:t>anpassa</a:t>
            </a:r>
            <a:r>
              <a:rPr lang="en-US" baseline="0" dirty="0" smtClean="0"/>
              <a:t> </a:t>
            </a:r>
            <a:r>
              <a:rPr lang="en-US" baseline="0" dirty="0" err="1" smtClean="0"/>
              <a:t>dess</a:t>
            </a:r>
            <a:r>
              <a:rPr lang="en-US" baseline="0" dirty="0" smtClean="0"/>
              <a:t> MTBF </a:t>
            </a:r>
            <a:r>
              <a:rPr lang="en-US" baseline="0" dirty="0" err="1" smtClean="0"/>
              <a:t>och</a:t>
            </a:r>
            <a:r>
              <a:rPr lang="en-US" baseline="0" dirty="0" smtClean="0"/>
              <a:t> </a:t>
            </a:r>
            <a:r>
              <a:rPr lang="en-US" baseline="0" dirty="0" err="1" smtClean="0"/>
              <a:t>därmed</a:t>
            </a:r>
            <a:r>
              <a:rPr lang="en-US" baseline="0" dirty="0" smtClean="0"/>
              <a:t> </a:t>
            </a:r>
            <a:r>
              <a:rPr lang="en-US" baseline="0" dirty="0" err="1" smtClean="0"/>
              <a:t>dess</a:t>
            </a:r>
            <a:r>
              <a:rPr lang="en-US" baseline="0" dirty="0" smtClean="0"/>
              <a:t> </a:t>
            </a:r>
            <a:r>
              <a:rPr lang="en-US" baseline="0" dirty="0" err="1" smtClean="0"/>
              <a:t>tillförlitlighet</a:t>
            </a:r>
            <a:r>
              <a:rPr lang="en-US" baseline="0" dirty="0" smtClean="0"/>
              <a:t>.</a:t>
            </a:r>
          </a:p>
        </p:txBody>
      </p:sp>
      <p:sp>
        <p:nvSpPr>
          <p:cNvPr id="4" name="Slide Number Placeholder 3"/>
          <p:cNvSpPr>
            <a:spLocks noGrp="1"/>
          </p:cNvSpPr>
          <p:nvPr>
            <p:ph type="sldNum" sz="quarter" idx="10"/>
          </p:nvPr>
        </p:nvSpPr>
        <p:spPr/>
        <p:txBody>
          <a:bodyPr/>
          <a:lstStyle/>
          <a:p>
            <a:fld id="{100650DF-8CBF-0341-B1F9-47D0C0CD302F}" type="slidenum">
              <a:rPr lang="en-US" smtClean="0"/>
              <a:t>16</a:t>
            </a:fld>
            <a:endParaRPr lang="en-US"/>
          </a:p>
        </p:txBody>
      </p:sp>
    </p:spTree>
    <p:extLst>
      <p:ext uri="{BB962C8B-B14F-4D97-AF65-F5344CB8AC3E}">
        <p14:creationId xmlns:p14="http://schemas.microsoft.com/office/powerpoint/2010/main" val="1617988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För</a:t>
            </a:r>
            <a:r>
              <a:rPr lang="en-US" dirty="0" smtClean="0"/>
              <a:t> </a:t>
            </a:r>
            <a:r>
              <a:rPr lang="en-US" dirty="0" err="1" smtClean="0"/>
              <a:t>att</a:t>
            </a:r>
            <a:r>
              <a:rPr lang="en-US" dirty="0" smtClean="0"/>
              <a:t> </a:t>
            </a:r>
            <a:r>
              <a:rPr lang="en-US" dirty="0" err="1" smtClean="0"/>
              <a:t>tillgodose</a:t>
            </a:r>
            <a:r>
              <a:rPr lang="en-US" baseline="0" dirty="0" smtClean="0"/>
              <a:t> en </a:t>
            </a:r>
            <a:r>
              <a:rPr lang="en-US" baseline="0" dirty="0" err="1" smtClean="0"/>
              <a:t>tillförlitlighet</a:t>
            </a:r>
            <a:r>
              <a:rPr lang="en-US" baseline="0" dirty="0" smtClean="0"/>
              <a:t> lambda </a:t>
            </a:r>
            <a:r>
              <a:rPr lang="en-US" baseline="0" dirty="0" err="1" smtClean="0"/>
              <a:t>för</a:t>
            </a:r>
            <a:r>
              <a:rPr lang="en-US" baseline="0" dirty="0" smtClean="0"/>
              <a:t> en </a:t>
            </a:r>
            <a:r>
              <a:rPr lang="en-US" baseline="0" dirty="0" err="1" smtClean="0"/>
              <a:t>applikation</a:t>
            </a:r>
            <a:r>
              <a:rPr lang="en-US" baseline="0" dirty="0" smtClean="0"/>
              <a:t>:</a:t>
            </a:r>
          </a:p>
          <a:p>
            <a:endParaRPr lang="en-US" baseline="0" dirty="0" smtClean="0"/>
          </a:p>
          <a:p>
            <a:r>
              <a:rPr lang="en-US" baseline="0" dirty="0" err="1" smtClean="0"/>
              <a:t>Hitta</a:t>
            </a:r>
            <a:r>
              <a:rPr lang="en-US" baseline="0" dirty="0" smtClean="0"/>
              <a:t> </a:t>
            </a:r>
            <a:r>
              <a:rPr lang="en-US" baseline="0" dirty="0" err="1" smtClean="0"/>
              <a:t>alla</a:t>
            </a:r>
            <a:r>
              <a:rPr lang="en-US" baseline="0" dirty="0" smtClean="0"/>
              <a:t> </a:t>
            </a:r>
            <a:r>
              <a:rPr lang="en-US" baseline="0" dirty="0" err="1" smtClean="0"/>
              <a:t>noder</a:t>
            </a:r>
            <a:r>
              <a:rPr lang="en-US" baseline="0" dirty="0" smtClean="0"/>
              <a:t> </a:t>
            </a:r>
            <a:r>
              <a:rPr lang="en-US" baseline="0" dirty="0" err="1" smtClean="0"/>
              <a:t>som</a:t>
            </a:r>
            <a:r>
              <a:rPr lang="en-US" baseline="0" dirty="0" smtClean="0"/>
              <a:t> </a:t>
            </a:r>
            <a:r>
              <a:rPr lang="en-US" baseline="0" dirty="0" err="1" smtClean="0"/>
              <a:t>inte</a:t>
            </a:r>
            <a:r>
              <a:rPr lang="en-US" baseline="0" dirty="0" smtClean="0"/>
              <a:t> </a:t>
            </a:r>
            <a:r>
              <a:rPr lang="en-US" baseline="0" dirty="0" err="1" smtClean="0"/>
              <a:t>har</a:t>
            </a:r>
            <a:r>
              <a:rPr lang="en-US" baseline="0" dirty="0" smtClean="0"/>
              <a:t> en </a:t>
            </a:r>
            <a:r>
              <a:rPr lang="en-US" baseline="0" dirty="0" err="1" smtClean="0"/>
              <a:t>replika</a:t>
            </a:r>
            <a:r>
              <a:rPr lang="en-US" baseline="0" dirty="0" smtClean="0"/>
              <a:t>. </a:t>
            </a:r>
            <a:r>
              <a:rPr lang="en-US" baseline="0" dirty="0" err="1" smtClean="0"/>
              <a:t>Eftersom</a:t>
            </a:r>
            <a:r>
              <a:rPr lang="en-US" baseline="0" dirty="0" smtClean="0"/>
              <a:t> </a:t>
            </a:r>
            <a:r>
              <a:rPr lang="en-US" baseline="0" dirty="0" err="1" smtClean="0"/>
              <a:t>tillförlitligheten</a:t>
            </a:r>
            <a:r>
              <a:rPr lang="en-US" baseline="0" dirty="0" smtClean="0"/>
              <a:t> </a:t>
            </a:r>
            <a:r>
              <a:rPr lang="en-US" baseline="0" dirty="0" err="1" smtClean="0"/>
              <a:t>för</a:t>
            </a:r>
            <a:r>
              <a:rPr lang="en-US" baseline="0" dirty="0" smtClean="0"/>
              <a:t> en </a:t>
            </a:r>
            <a:r>
              <a:rPr lang="en-US" baseline="0" dirty="0" err="1" smtClean="0"/>
              <a:t>applikation</a:t>
            </a:r>
            <a:r>
              <a:rPr lang="en-US" baseline="0" dirty="0" smtClean="0"/>
              <a:t> </a:t>
            </a:r>
            <a:r>
              <a:rPr lang="en-US" baseline="0" dirty="0" err="1" smtClean="0"/>
              <a:t>enbart</a:t>
            </a:r>
            <a:r>
              <a:rPr lang="en-US" baseline="0" dirty="0" smtClean="0"/>
              <a:t> </a:t>
            </a:r>
            <a:r>
              <a:rPr lang="en-US" baseline="0" dirty="0" err="1" smtClean="0"/>
              <a:t>beror</a:t>
            </a:r>
            <a:r>
              <a:rPr lang="en-US" baseline="0" dirty="0" smtClean="0"/>
              <a:t> </a:t>
            </a:r>
            <a:r>
              <a:rPr lang="en-US" baseline="0" dirty="0" err="1" smtClean="0"/>
              <a:t>på</a:t>
            </a:r>
            <a:r>
              <a:rPr lang="en-US" baseline="0" dirty="0" smtClean="0"/>
              <a:t> </a:t>
            </a:r>
            <a:r>
              <a:rPr lang="en-US" baseline="0" dirty="0" err="1" smtClean="0"/>
              <a:t>vilka</a:t>
            </a:r>
            <a:r>
              <a:rPr lang="en-US" baseline="0" dirty="0" smtClean="0"/>
              <a:t> </a:t>
            </a:r>
            <a:r>
              <a:rPr lang="en-US" baseline="0" dirty="0" err="1" smtClean="0"/>
              <a:t>noder</a:t>
            </a:r>
            <a:r>
              <a:rPr lang="en-US" baseline="0" dirty="0" smtClean="0"/>
              <a:t> </a:t>
            </a:r>
            <a:r>
              <a:rPr lang="en-US" baseline="0" dirty="0" err="1" smtClean="0"/>
              <a:t>som</a:t>
            </a:r>
            <a:r>
              <a:rPr lang="en-US" baseline="0" dirty="0" smtClean="0"/>
              <a:t> </a:t>
            </a:r>
            <a:r>
              <a:rPr lang="en-US" baseline="0" dirty="0" err="1" smtClean="0"/>
              <a:t>replikor</a:t>
            </a:r>
            <a:r>
              <a:rPr lang="en-US" baseline="0" dirty="0" smtClean="0"/>
              <a:t> </a:t>
            </a:r>
            <a:r>
              <a:rPr lang="en-US" baseline="0" dirty="0" err="1" smtClean="0"/>
              <a:t>körs</a:t>
            </a:r>
            <a:r>
              <a:rPr lang="en-US" baseline="0" dirty="0" smtClean="0"/>
              <a:t> </a:t>
            </a:r>
            <a:r>
              <a:rPr lang="en-US" baseline="0" dirty="0" err="1" smtClean="0"/>
              <a:t>på</a:t>
            </a:r>
            <a:r>
              <a:rPr lang="en-US" baseline="0" dirty="0" smtClean="0"/>
              <a:t>, </a:t>
            </a:r>
            <a:r>
              <a:rPr lang="en-US" baseline="0" dirty="0" err="1" smtClean="0"/>
              <a:t>inte</a:t>
            </a:r>
            <a:r>
              <a:rPr lang="en-US" baseline="0" dirty="0" smtClean="0"/>
              <a:t> </a:t>
            </a:r>
            <a:r>
              <a:rPr lang="en-US" baseline="0" dirty="0" err="1" smtClean="0"/>
              <a:t>hur</a:t>
            </a:r>
            <a:r>
              <a:rPr lang="en-US" baseline="0" dirty="0" smtClean="0"/>
              <a:t> </a:t>
            </a:r>
            <a:r>
              <a:rPr lang="en-US" baseline="0" dirty="0" err="1" smtClean="0"/>
              <a:t>många</a:t>
            </a:r>
            <a:r>
              <a:rPr lang="en-US" baseline="0" dirty="0" smtClean="0"/>
              <a:t> </a:t>
            </a:r>
            <a:r>
              <a:rPr lang="en-US" baseline="0" dirty="0" err="1" smtClean="0"/>
              <a:t>replikor</a:t>
            </a:r>
            <a:r>
              <a:rPr lang="en-US" baseline="0" dirty="0" smtClean="0"/>
              <a:t>, </a:t>
            </a:r>
            <a:r>
              <a:rPr lang="en-US" baseline="0" dirty="0" err="1" smtClean="0"/>
              <a:t>så</a:t>
            </a:r>
            <a:r>
              <a:rPr lang="en-US" baseline="0" dirty="0" smtClean="0"/>
              <a:t> </a:t>
            </a:r>
            <a:r>
              <a:rPr lang="en-US" baseline="0" dirty="0" err="1" smtClean="0"/>
              <a:t>måste</a:t>
            </a:r>
            <a:r>
              <a:rPr lang="en-US" baseline="0" dirty="0" smtClean="0"/>
              <a:t> vi </a:t>
            </a:r>
            <a:r>
              <a:rPr lang="en-US" baseline="0" dirty="0" err="1" smtClean="0"/>
              <a:t>hitta</a:t>
            </a:r>
            <a:r>
              <a:rPr lang="en-US" baseline="0" dirty="0" smtClean="0"/>
              <a:t> </a:t>
            </a:r>
            <a:r>
              <a:rPr lang="en-US" baseline="0" dirty="0" err="1" smtClean="0"/>
              <a:t>noder</a:t>
            </a:r>
            <a:r>
              <a:rPr lang="en-US" baseline="0" dirty="0" smtClean="0"/>
              <a:t> </a:t>
            </a:r>
            <a:r>
              <a:rPr lang="en-US" baseline="0" dirty="0" err="1" smtClean="0"/>
              <a:t>som</a:t>
            </a:r>
            <a:r>
              <a:rPr lang="en-US" baseline="0" dirty="0" smtClean="0"/>
              <a:t> </a:t>
            </a:r>
            <a:r>
              <a:rPr lang="en-US" baseline="0" dirty="0" err="1" smtClean="0"/>
              <a:t>inte</a:t>
            </a:r>
            <a:r>
              <a:rPr lang="en-US" baseline="0" dirty="0" smtClean="0"/>
              <a:t> </a:t>
            </a:r>
            <a:r>
              <a:rPr lang="en-US" baseline="0" dirty="0" err="1" smtClean="0"/>
              <a:t>har</a:t>
            </a:r>
            <a:r>
              <a:rPr lang="en-US" baseline="0" dirty="0" smtClean="0"/>
              <a:t> en </a:t>
            </a:r>
            <a:r>
              <a:rPr lang="en-US" baseline="0" dirty="0" err="1" smtClean="0"/>
              <a:t>replika</a:t>
            </a:r>
            <a:r>
              <a:rPr lang="en-US" baseline="0" dirty="0" smtClean="0"/>
              <a:t> I </a:t>
            </a:r>
            <a:r>
              <a:rPr lang="en-US" baseline="0" dirty="0" err="1" smtClean="0"/>
              <a:t>dagsläget</a:t>
            </a:r>
            <a:r>
              <a:rPr lang="en-US" baseline="0" dirty="0" smtClean="0"/>
              <a:t>.</a:t>
            </a:r>
          </a:p>
          <a:p>
            <a:endParaRPr lang="en-US" baseline="0" dirty="0" smtClean="0"/>
          </a:p>
          <a:p>
            <a:r>
              <a:rPr lang="en-US" baseline="0" dirty="0" err="1" smtClean="0"/>
              <a:t>Så</a:t>
            </a:r>
            <a:r>
              <a:rPr lang="en-US" baseline="0" dirty="0" smtClean="0"/>
              <a:t> </a:t>
            </a:r>
            <a:r>
              <a:rPr lang="en-US" baseline="0" dirty="0" err="1" smtClean="0"/>
              <a:t>länge</a:t>
            </a:r>
            <a:r>
              <a:rPr lang="en-US" baseline="0" dirty="0" smtClean="0"/>
              <a:t> den </a:t>
            </a:r>
            <a:r>
              <a:rPr lang="en-US" baseline="0" dirty="0" err="1" smtClean="0"/>
              <a:t>nuvarande</a:t>
            </a:r>
            <a:r>
              <a:rPr lang="en-US" baseline="0" dirty="0" smtClean="0"/>
              <a:t> </a:t>
            </a:r>
            <a:r>
              <a:rPr lang="en-US" baseline="0" dirty="0" err="1" smtClean="0"/>
              <a:t>tillförlitlighetsnivån</a:t>
            </a:r>
            <a:r>
              <a:rPr lang="en-US" baseline="0" dirty="0" smtClean="0"/>
              <a:t> </a:t>
            </a:r>
            <a:r>
              <a:rPr lang="en-US" baseline="0" dirty="0" err="1" smtClean="0"/>
              <a:t>är</a:t>
            </a:r>
            <a:r>
              <a:rPr lang="en-US" baseline="0" dirty="0" smtClean="0"/>
              <a:t> under den vi </a:t>
            </a:r>
            <a:r>
              <a:rPr lang="en-US" baseline="0" dirty="0" err="1" smtClean="0"/>
              <a:t>önskar</a:t>
            </a:r>
            <a:r>
              <a:rPr lang="en-US" baseline="0" dirty="0" smtClean="0"/>
              <a:t>, </a:t>
            </a:r>
            <a:r>
              <a:rPr lang="en-US" baseline="0" dirty="0" err="1" smtClean="0"/>
              <a:t>så</a:t>
            </a:r>
            <a:r>
              <a:rPr lang="en-US" baseline="0" dirty="0" smtClean="0"/>
              <a:t> </a:t>
            </a:r>
            <a:r>
              <a:rPr lang="en-US" baseline="0" dirty="0" err="1" smtClean="0"/>
              <a:t>skapar</a:t>
            </a:r>
            <a:r>
              <a:rPr lang="en-US" baseline="0" dirty="0" smtClean="0"/>
              <a:t> vi en </a:t>
            </a:r>
            <a:r>
              <a:rPr lang="en-US" baseline="0" dirty="0" err="1" smtClean="0"/>
              <a:t>ny</a:t>
            </a:r>
            <a:r>
              <a:rPr lang="en-US" baseline="0" dirty="0" smtClean="0"/>
              <a:t> </a:t>
            </a:r>
            <a:r>
              <a:rPr lang="en-US" baseline="0" dirty="0" err="1" smtClean="0"/>
              <a:t>replika</a:t>
            </a:r>
            <a:r>
              <a:rPr lang="en-US" baseline="0" dirty="0" smtClean="0"/>
              <a:t> </a:t>
            </a:r>
            <a:r>
              <a:rPr lang="en-US" baseline="0" dirty="0" err="1" smtClean="0"/>
              <a:t>på</a:t>
            </a:r>
            <a:r>
              <a:rPr lang="en-US" baseline="0" dirty="0" smtClean="0"/>
              <a:t> den </a:t>
            </a:r>
            <a:r>
              <a:rPr lang="en-US" baseline="0" dirty="0" err="1" smtClean="0"/>
              <a:t>mest</a:t>
            </a:r>
            <a:r>
              <a:rPr lang="en-US" baseline="0" dirty="0" smtClean="0"/>
              <a:t> </a:t>
            </a:r>
            <a:r>
              <a:rPr lang="en-US" baseline="0" dirty="0" err="1" smtClean="0"/>
              <a:t>tillförlitliga</a:t>
            </a:r>
            <a:r>
              <a:rPr lang="en-US" baseline="0" dirty="0" smtClean="0"/>
              <a:t> </a:t>
            </a:r>
            <a:r>
              <a:rPr lang="en-US" baseline="0" dirty="0" err="1" smtClean="0"/>
              <a:t>lediga</a:t>
            </a:r>
            <a:r>
              <a:rPr lang="en-US" baseline="0" dirty="0" smtClean="0"/>
              <a:t> </a:t>
            </a:r>
            <a:r>
              <a:rPr lang="en-US" baseline="0" dirty="0" err="1" smtClean="0"/>
              <a:t>noden</a:t>
            </a:r>
            <a:r>
              <a:rPr lang="en-US" baseline="0" dirty="0" smtClean="0"/>
              <a:t> vi </a:t>
            </a:r>
            <a:r>
              <a:rPr lang="en-US" baseline="0" dirty="0" err="1" smtClean="0"/>
              <a:t>har</a:t>
            </a:r>
            <a:r>
              <a:rPr lang="en-US" baseline="0" dirty="0" smtClean="0"/>
              <a:t>.</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17</a:t>
            </a:fld>
            <a:endParaRPr lang="en-US"/>
          </a:p>
        </p:txBody>
      </p:sp>
    </p:spTree>
    <p:extLst>
      <p:ext uri="{BB962C8B-B14F-4D97-AF65-F5344CB8AC3E}">
        <p14:creationId xmlns:p14="http://schemas.microsoft.com/office/powerpoint/2010/main" val="8620935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18</a:t>
            </a:fld>
            <a:endParaRPr lang="en-US"/>
          </a:p>
        </p:txBody>
      </p:sp>
    </p:spTree>
    <p:extLst>
      <p:ext uri="{BB962C8B-B14F-4D97-AF65-F5344CB8AC3E}">
        <p14:creationId xmlns:p14="http://schemas.microsoft.com/office/powerpoint/2010/main" val="13606901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19</a:t>
            </a:fld>
            <a:endParaRPr lang="en-US"/>
          </a:p>
        </p:txBody>
      </p:sp>
    </p:spTree>
    <p:extLst>
      <p:ext uri="{BB962C8B-B14F-4D97-AF65-F5344CB8AC3E}">
        <p14:creationId xmlns:p14="http://schemas.microsoft.com/office/powerpoint/2010/main" val="18381259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20</a:t>
            </a:fld>
            <a:endParaRPr lang="en-US"/>
          </a:p>
        </p:txBody>
      </p:sp>
    </p:spTree>
    <p:extLst>
      <p:ext uri="{BB962C8B-B14F-4D97-AF65-F5344CB8AC3E}">
        <p14:creationId xmlns:p14="http://schemas.microsoft.com/office/powerpoint/2010/main" val="11261313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Tillförse</a:t>
            </a:r>
            <a:r>
              <a:rPr lang="en-US" dirty="0" smtClean="0"/>
              <a:t> en </a:t>
            </a:r>
            <a:r>
              <a:rPr lang="en-US" dirty="0" err="1" smtClean="0"/>
              <a:t>viss</a:t>
            </a:r>
            <a:r>
              <a:rPr lang="en-US" dirty="0" smtClean="0"/>
              <a:t> </a:t>
            </a:r>
            <a:r>
              <a:rPr lang="en-US" dirty="0" err="1" smtClean="0"/>
              <a:t>tillförlitlighetsnivå</a:t>
            </a:r>
            <a:r>
              <a:rPr lang="en-US" dirty="0" smtClean="0"/>
              <a:t> </a:t>
            </a:r>
            <a:r>
              <a:rPr lang="en-US" dirty="0" err="1" smtClean="0"/>
              <a:t>för</a:t>
            </a:r>
            <a:r>
              <a:rPr lang="en-US" dirty="0" smtClean="0"/>
              <a:t> </a:t>
            </a:r>
            <a:r>
              <a:rPr lang="en-US" dirty="0" err="1" smtClean="0"/>
              <a:t>applikationer</a:t>
            </a:r>
            <a:r>
              <a:rPr lang="en-US" baseline="0" dirty="0" smtClean="0"/>
              <a:t> </a:t>
            </a:r>
            <a:r>
              <a:rPr lang="en-US" baseline="0" dirty="0" err="1" smtClean="0"/>
              <a:t>och</a:t>
            </a:r>
            <a:r>
              <a:rPr lang="en-US" baseline="0" dirty="0" smtClean="0"/>
              <a:t> </a:t>
            </a:r>
            <a:r>
              <a:rPr lang="en-US" baseline="0" dirty="0" err="1" smtClean="0"/>
              <a:t>tjänster</a:t>
            </a:r>
            <a:r>
              <a:rPr lang="en-US" baseline="0" dirty="0" smtClean="0"/>
              <a:t> </a:t>
            </a:r>
            <a:r>
              <a:rPr lang="en-US" baseline="0" dirty="0" err="1" smtClean="0"/>
              <a:t>som</a:t>
            </a:r>
            <a:r>
              <a:rPr lang="en-US" baseline="0" dirty="0" smtClean="0"/>
              <a:t> </a:t>
            </a:r>
            <a:r>
              <a:rPr lang="en-US" baseline="0" dirty="0" err="1" smtClean="0"/>
              <a:t>kör</a:t>
            </a:r>
            <a:r>
              <a:rPr lang="en-US" baseline="0" dirty="0" smtClean="0"/>
              <a:t> </a:t>
            </a:r>
            <a:r>
              <a:rPr lang="en-US" baseline="0" dirty="0" err="1" smtClean="0"/>
              <a:t>distribuerat</a:t>
            </a:r>
            <a:r>
              <a:rPr lang="en-US" baseline="0" dirty="0" smtClean="0"/>
              <a:t> </a:t>
            </a:r>
            <a:r>
              <a:rPr lang="en-US" baseline="0" dirty="0" err="1" smtClean="0"/>
              <a:t>är</a:t>
            </a:r>
            <a:r>
              <a:rPr lang="en-US" baseline="0" dirty="0" smtClean="0"/>
              <a:t> </a:t>
            </a:r>
            <a:r>
              <a:rPr lang="en-US" baseline="0" dirty="0" err="1" smtClean="0"/>
              <a:t>svårt</a:t>
            </a:r>
            <a:r>
              <a:rPr lang="en-US" baseline="0" dirty="0" smtClean="0"/>
              <a:t> </a:t>
            </a:r>
            <a:r>
              <a:rPr lang="en-US" baseline="0" dirty="0" err="1" smtClean="0"/>
              <a:t>av</a:t>
            </a:r>
            <a:r>
              <a:rPr lang="en-US" baseline="0" dirty="0" smtClean="0"/>
              <a:t> </a:t>
            </a:r>
            <a:r>
              <a:rPr lang="en-US" baseline="0" dirty="0" err="1" smtClean="0"/>
              <a:t>flera</a:t>
            </a:r>
            <a:r>
              <a:rPr lang="en-US" baseline="0" dirty="0" smtClean="0"/>
              <a:t> </a:t>
            </a:r>
            <a:r>
              <a:rPr lang="en-US" baseline="0" dirty="0" err="1" smtClean="0"/>
              <a:t>skäl</a:t>
            </a:r>
            <a:r>
              <a:rPr lang="en-US" baseline="0" dirty="0" smtClean="0"/>
              <a:t>.</a:t>
            </a:r>
            <a:br>
              <a:rPr lang="en-US" baseline="0" dirty="0" smtClean="0"/>
            </a:br>
            <a:endParaRPr lang="sv-SE" baseline="0" dirty="0" smtClean="0"/>
          </a:p>
          <a:p>
            <a:r>
              <a:rPr lang="sv-SE" baseline="0" dirty="0" smtClean="0"/>
              <a:t>Först och främst så ökar risken för att ett fel inträffar desto fler tjänster/</a:t>
            </a:r>
            <a:r>
              <a:rPr lang="sv-SE" baseline="0" dirty="0" err="1" smtClean="0"/>
              <a:t>resources</a:t>
            </a:r>
            <a:r>
              <a:rPr lang="sv-SE" baseline="0" dirty="0" smtClean="0"/>
              <a:t> som används.</a:t>
            </a:r>
          </a:p>
          <a:p>
            <a:r>
              <a:rPr lang="sv-SE" baseline="0" dirty="0" smtClean="0"/>
              <a:t>Vidare är det väldigt svårt att fullständigt modellera tillförlitligheten i sådana miljöer. Det finns till exempel oändligt med parametrar att ta hänsyn till när man beräknar tillförlitligheten.</a:t>
            </a:r>
          </a:p>
          <a:p>
            <a:endParaRPr lang="sv-SE" baseline="0" dirty="0" smtClean="0"/>
          </a:p>
          <a:p>
            <a:r>
              <a:rPr lang="sv-SE" baseline="0" dirty="0" smtClean="0"/>
              <a:t>Tillförlitlighet är väldigt viktigt för många applikationer, streaming tjänster är just tillförlitlighet av stor betydelse eftersom man kan förlora viktig data om ett fel inträffar</a:t>
            </a:r>
          </a:p>
          <a:p>
            <a:endParaRPr lang="sv-SE" baseline="0" dirty="0" smtClean="0"/>
          </a:p>
          <a:p>
            <a:r>
              <a:rPr lang="sv-SE" baseline="0" dirty="0" smtClean="0"/>
              <a:t>Vidare så vill inte användare av sådana tjänster bry sig om hur en viss tillförlitlighet uppnås, enbart att den gör det. Därför är det upp till de som tillgodoser dessa tjänster att göra detta.</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3</a:t>
            </a:fld>
            <a:endParaRPr lang="en-US"/>
          </a:p>
        </p:txBody>
      </p:sp>
    </p:spTree>
    <p:extLst>
      <p:ext uri="{BB962C8B-B14F-4D97-AF65-F5344CB8AC3E}">
        <p14:creationId xmlns:p14="http://schemas.microsoft.com/office/powerpoint/2010/main" val="88585573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21</a:t>
            </a:fld>
            <a:endParaRPr lang="en-US"/>
          </a:p>
        </p:txBody>
      </p:sp>
    </p:spTree>
    <p:extLst>
      <p:ext uri="{BB962C8B-B14F-4D97-AF65-F5344CB8AC3E}">
        <p14:creationId xmlns:p14="http://schemas.microsoft.com/office/powerpoint/2010/main" val="10512744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22</a:t>
            </a:fld>
            <a:endParaRPr lang="en-US"/>
          </a:p>
        </p:txBody>
      </p:sp>
    </p:spTree>
    <p:extLst>
      <p:ext uri="{BB962C8B-B14F-4D97-AF65-F5344CB8AC3E}">
        <p14:creationId xmlns:p14="http://schemas.microsoft.com/office/powerpoint/2010/main" val="124933917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23</a:t>
            </a:fld>
            <a:endParaRPr lang="en-US"/>
          </a:p>
        </p:txBody>
      </p:sp>
    </p:spTree>
    <p:extLst>
      <p:ext uri="{BB962C8B-B14F-4D97-AF65-F5344CB8AC3E}">
        <p14:creationId xmlns:p14="http://schemas.microsoft.com/office/powerpoint/2010/main" val="142134975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Så</a:t>
            </a:r>
            <a:r>
              <a:rPr lang="en-US" dirty="0" smtClean="0"/>
              <a:t> </a:t>
            </a:r>
            <a:r>
              <a:rPr lang="en-US" dirty="0" err="1" smtClean="0"/>
              <a:t>länge</a:t>
            </a:r>
            <a:r>
              <a:rPr lang="en-US" dirty="0" smtClean="0"/>
              <a:t> </a:t>
            </a:r>
            <a:r>
              <a:rPr lang="en-US" dirty="0" err="1" smtClean="0"/>
              <a:t>det</a:t>
            </a:r>
            <a:r>
              <a:rPr lang="en-US" dirty="0" smtClean="0"/>
              <a:t> </a:t>
            </a:r>
            <a:r>
              <a:rPr lang="en-US" dirty="0" err="1" smtClean="0"/>
              <a:t>finns</a:t>
            </a:r>
            <a:r>
              <a:rPr lang="en-US" dirty="0" smtClean="0"/>
              <a:t> </a:t>
            </a:r>
            <a:r>
              <a:rPr lang="en-US" dirty="0" err="1" smtClean="0"/>
              <a:t>mer</a:t>
            </a:r>
            <a:r>
              <a:rPr lang="en-US" baseline="0" dirty="0" smtClean="0"/>
              <a:t> </a:t>
            </a:r>
            <a:r>
              <a:rPr lang="en-US" baseline="0" dirty="0" err="1" smtClean="0"/>
              <a:t>tillförlitliga</a:t>
            </a:r>
            <a:r>
              <a:rPr lang="en-US" baseline="0" dirty="0" smtClean="0"/>
              <a:t> </a:t>
            </a:r>
            <a:r>
              <a:rPr lang="en-US" baseline="0" dirty="0" err="1" smtClean="0"/>
              <a:t>noder</a:t>
            </a:r>
            <a:r>
              <a:rPr lang="en-US" baseline="0" dirty="0" smtClean="0"/>
              <a:t>, </a:t>
            </a:r>
            <a:r>
              <a:rPr lang="en-US" baseline="0" dirty="0" err="1" smtClean="0"/>
              <a:t>så</a:t>
            </a:r>
            <a:r>
              <a:rPr lang="en-US" baseline="0" dirty="0" smtClean="0"/>
              <a:t> </a:t>
            </a:r>
            <a:r>
              <a:rPr lang="en-US" baseline="0" dirty="0" err="1" smtClean="0"/>
              <a:t>flytta</a:t>
            </a:r>
            <a:r>
              <a:rPr lang="en-US" baseline="0" dirty="0" smtClean="0"/>
              <a:t> </a:t>
            </a:r>
            <a:r>
              <a:rPr lang="en-US" baseline="0" dirty="0" err="1" smtClean="0"/>
              <a:t>replika</a:t>
            </a:r>
            <a:r>
              <a:rPr lang="en-US" baseline="0" dirty="0" smtClean="0"/>
              <a:t> </a:t>
            </a:r>
            <a:r>
              <a:rPr lang="en-US" baseline="0" dirty="0" err="1" smtClean="0"/>
              <a:t>från</a:t>
            </a:r>
            <a:r>
              <a:rPr lang="en-US" baseline="0" dirty="0" smtClean="0"/>
              <a:t> den </a:t>
            </a:r>
            <a:r>
              <a:rPr lang="en-US" baseline="0" dirty="0" err="1" smtClean="0"/>
              <a:t>minst</a:t>
            </a:r>
            <a:r>
              <a:rPr lang="en-US" baseline="0" dirty="0" smtClean="0"/>
              <a:t> </a:t>
            </a:r>
            <a:r>
              <a:rPr lang="en-US" baseline="0" dirty="0" err="1" smtClean="0"/>
              <a:t>tillförlitliga</a:t>
            </a:r>
            <a:r>
              <a:rPr lang="en-US" baseline="0" dirty="0" smtClean="0"/>
              <a:t> </a:t>
            </a:r>
            <a:r>
              <a:rPr lang="en-US" baseline="0" dirty="0" err="1" smtClean="0"/>
              <a:t>av</a:t>
            </a:r>
            <a:r>
              <a:rPr lang="en-US" baseline="0" dirty="0" smtClean="0"/>
              <a:t> de </a:t>
            </a:r>
            <a:r>
              <a:rPr lang="en-US" baseline="0" dirty="0" err="1" smtClean="0"/>
              <a:t>nuvarande</a:t>
            </a:r>
            <a:r>
              <a:rPr lang="en-US" baseline="0" dirty="0" smtClean="0"/>
              <a:t>, till den </a:t>
            </a:r>
            <a:r>
              <a:rPr lang="en-US" baseline="0" dirty="0" err="1" smtClean="0"/>
              <a:t>mest</a:t>
            </a:r>
            <a:r>
              <a:rPr lang="en-US" baseline="0" dirty="0" smtClean="0"/>
              <a:t> </a:t>
            </a:r>
            <a:r>
              <a:rPr lang="en-US" baseline="0" dirty="0" err="1" smtClean="0"/>
              <a:t>tillförlitliga</a:t>
            </a:r>
            <a:r>
              <a:rPr lang="en-US" baseline="0" dirty="0" smtClean="0"/>
              <a:t> </a:t>
            </a:r>
            <a:r>
              <a:rPr lang="en-US" baseline="0" dirty="0" err="1" smtClean="0"/>
              <a:t>av</a:t>
            </a:r>
            <a:r>
              <a:rPr lang="en-US" baseline="0" dirty="0" smtClean="0"/>
              <a:t> de </a:t>
            </a:r>
            <a:r>
              <a:rPr lang="en-US" baseline="0" dirty="0" err="1" smtClean="0"/>
              <a:t>tillgängliga</a:t>
            </a:r>
            <a:r>
              <a:rPr lang="en-US" baseline="0" dirty="0" smtClean="0"/>
              <a:t>.</a:t>
            </a:r>
          </a:p>
          <a:p>
            <a:endParaRPr lang="en-US" baseline="0" dirty="0" smtClean="0"/>
          </a:p>
          <a:p>
            <a:r>
              <a:rPr lang="en-US" baseline="0" dirty="0" err="1" smtClean="0"/>
              <a:t>Skapa</a:t>
            </a:r>
            <a:r>
              <a:rPr lang="en-US" baseline="0" dirty="0" smtClean="0"/>
              <a:t> </a:t>
            </a:r>
            <a:r>
              <a:rPr lang="en-US" baseline="0" dirty="0" err="1" smtClean="0"/>
              <a:t>först</a:t>
            </a:r>
            <a:r>
              <a:rPr lang="en-US" baseline="0" dirty="0" smtClean="0"/>
              <a:t> den </a:t>
            </a:r>
            <a:r>
              <a:rPr lang="en-US" baseline="0" dirty="0" err="1" smtClean="0"/>
              <a:t>nya</a:t>
            </a:r>
            <a:r>
              <a:rPr lang="en-US" baseline="0" dirty="0" smtClean="0"/>
              <a:t> </a:t>
            </a:r>
            <a:r>
              <a:rPr lang="en-US" baseline="0" dirty="0" err="1" smtClean="0"/>
              <a:t>replican</a:t>
            </a:r>
            <a:r>
              <a:rPr lang="en-US" baseline="0" dirty="0" smtClean="0"/>
              <a:t>, </a:t>
            </a:r>
            <a:r>
              <a:rPr lang="en-US" baseline="0" dirty="0" err="1" smtClean="0"/>
              <a:t>och</a:t>
            </a:r>
            <a:r>
              <a:rPr lang="en-US" baseline="0" dirty="0" smtClean="0"/>
              <a:t> ta sedan </a:t>
            </a:r>
            <a:r>
              <a:rPr lang="en-US" baseline="0" dirty="0" err="1" smtClean="0"/>
              <a:t>bort</a:t>
            </a:r>
            <a:r>
              <a:rPr lang="en-US" baseline="0" dirty="0" smtClean="0"/>
              <a:t> den </a:t>
            </a:r>
            <a:r>
              <a:rPr lang="en-US" baseline="0" dirty="0" err="1" smtClean="0"/>
              <a:t>gamla</a:t>
            </a:r>
            <a:r>
              <a:rPr lang="en-US" baseline="0" dirty="0" smtClean="0"/>
              <a:t>, </a:t>
            </a:r>
            <a:r>
              <a:rPr lang="en-US" baseline="0" dirty="0" err="1" smtClean="0"/>
              <a:t>för</a:t>
            </a:r>
            <a:r>
              <a:rPr lang="en-US" baseline="0" dirty="0" smtClean="0"/>
              <a:t> </a:t>
            </a:r>
            <a:r>
              <a:rPr lang="en-US" baseline="0" dirty="0" err="1" smtClean="0"/>
              <a:t>att</a:t>
            </a:r>
            <a:r>
              <a:rPr lang="en-US" baseline="0" dirty="0" smtClean="0"/>
              <a:t> </a:t>
            </a:r>
            <a:r>
              <a:rPr lang="en-US" baseline="0" dirty="0" err="1" smtClean="0"/>
              <a:t>undvika</a:t>
            </a:r>
            <a:r>
              <a:rPr lang="en-US" baseline="0" dirty="0" smtClean="0"/>
              <a:t> </a:t>
            </a:r>
            <a:r>
              <a:rPr lang="en-US" baseline="0" dirty="0" err="1" smtClean="0"/>
              <a:t>risken</a:t>
            </a:r>
            <a:r>
              <a:rPr lang="en-US" baseline="0" dirty="0" smtClean="0"/>
              <a:t> </a:t>
            </a:r>
            <a:r>
              <a:rPr lang="en-US" baseline="0" dirty="0" err="1" smtClean="0"/>
              <a:t>att</a:t>
            </a:r>
            <a:r>
              <a:rPr lang="en-US" baseline="0" dirty="0" smtClean="0"/>
              <a:t> </a:t>
            </a:r>
            <a:r>
              <a:rPr lang="en-US" baseline="0" dirty="0" err="1" smtClean="0"/>
              <a:t>hamna</a:t>
            </a:r>
            <a:r>
              <a:rPr lang="en-US" baseline="0" dirty="0" smtClean="0"/>
              <a:t> I </a:t>
            </a:r>
            <a:r>
              <a:rPr lang="en-US" baseline="0" dirty="0" err="1" smtClean="0"/>
              <a:t>ett</a:t>
            </a:r>
            <a:r>
              <a:rPr lang="en-US" baseline="0" dirty="0" smtClean="0"/>
              <a:t> vulnerable state.</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24</a:t>
            </a:fld>
            <a:endParaRPr lang="en-US"/>
          </a:p>
        </p:txBody>
      </p:sp>
    </p:spTree>
    <p:extLst>
      <p:ext uri="{BB962C8B-B14F-4D97-AF65-F5344CB8AC3E}">
        <p14:creationId xmlns:p14="http://schemas.microsoft.com/office/powerpoint/2010/main" val="20277488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Därefter</a:t>
            </a:r>
            <a:r>
              <a:rPr lang="en-US" dirty="0" smtClean="0"/>
              <a:t>, </a:t>
            </a:r>
            <a:r>
              <a:rPr lang="en-US" dirty="0" err="1" smtClean="0"/>
              <a:t>när</a:t>
            </a:r>
            <a:r>
              <a:rPr lang="en-US" dirty="0" smtClean="0"/>
              <a:t> vi </a:t>
            </a:r>
            <a:r>
              <a:rPr lang="en-US" dirty="0" err="1" smtClean="0"/>
              <a:t>flyttat</a:t>
            </a:r>
            <a:r>
              <a:rPr lang="en-US" dirty="0" smtClean="0"/>
              <a:t> </a:t>
            </a:r>
            <a:r>
              <a:rPr lang="en-US" dirty="0" err="1" smtClean="0"/>
              <a:t>alla</a:t>
            </a:r>
            <a:r>
              <a:rPr lang="en-US" dirty="0" smtClean="0"/>
              <a:t> </a:t>
            </a:r>
            <a:r>
              <a:rPr lang="en-US" dirty="0" err="1" smtClean="0"/>
              <a:t>replikor</a:t>
            </a:r>
            <a:r>
              <a:rPr lang="en-US" dirty="0" smtClean="0"/>
              <a:t> till de</a:t>
            </a:r>
            <a:r>
              <a:rPr lang="en-US" baseline="0" dirty="0" smtClean="0"/>
              <a:t> </a:t>
            </a:r>
            <a:r>
              <a:rPr lang="en-US" baseline="0" dirty="0" err="1" smtClean="0"/>
              <a:t>mest</a:t>
            </a:r>
            <a:r>
              <a:rPr lang="en-US" baseline="0" dirty="0" smtClean="0"/>
              <a:t> </a:t>
            </a:r>
            <a:r>
              <a:rPr lang="en-US" baseline="0" dirty="0" err="1" smtClean="0"/>
              <a:t>tillförlitliga</a:t>
            </a:r>
            <a:r>
              <a:rPr lang="en-US" baseline="0" dirty="0" smtClean="0"/>
              <a:t>, </a:t>
            </a:r>
            <a:r>
              <a:rPr lang="en-US" baseline="0" dirty="0" err="1" smtClean="0"/>
              <a:t>så</a:t>
            </a:r>
            <a:r>
              <a:rPr lang="en-US" baseline="0" dirty="0" smtClean="0"/>
              <a:t> </a:t>
            </a:r>
            <a:r>
              <a:rPr lang="en-US" baseline="0" dirty="0" err="1" smtClean="0"/>
              <a:t>kanske</a:t>
            </a:r>
            <a:r>
              <a:rPr lang="en-US" baseline="0" dirty="0" smtClean="0"/>
              <a:t> vi </a:t>
            </a:r>
            <a:r>
              <a:rPr lang="en-US" baseline="0" dirty="0" err="1" smtClean="0"/>
              <a:t>inte</a:t>
            </a:r>
            <a:r>
              <a:rPr lang="en-US" baseline="0" dirty="0" smtClean="0"/>
              <a:t> </a:t>
            </a:r>
            <a:r>
              <a:rPr lang="en-US" baseline="0" dirty="0" err="1" smtClean="0"/>
              <a:t>behöver</a:t>
            </a:r>
            <a:r>
              <a:rPr lang="en-US" baseline="0" dirty="0" smtClean="0"/>
              <a:t> </a:t>
            </a:r>
            <a:r>
              <a:rPr lang="en-US" baseline="0" dirty="0" err="1" smtClean="0"/>
              <a:t>lika</a:t>
            </a:r>
            <a:r>
              <a:rPr lang="en-US" baseline="0" dirty="0" smtClean="0"/>
              <a:t> </a:t>
            </a:r>
            <a:r>
              <a:rPr lang="en-US" baseline="0" dirty="0" err="1" smtClean="0"/>
              <a:t>många</a:t>
            </a:r>
            <a:r>
              <a:rPr lang="en-US" baseline="0" dirty="0" smtClean="0"/>
              <a:t> </a:t>
            </a:r>
            <a:r>
              <a:rPr lang="en-US" baseline="0" dirty="0" err="1" smtClean="0"/>
              <a:t>replikor</a:t>
            </a:r>
            <a:r>
              <a:rPr lang="en-US" baseline="0" dirty="0" smtClean="0"/>
              <a:t> </a:t>
            </a:r>
            <a:r>
              <a:rPr lang="en-US" baseline="0" dirty="0" err="1" smtClean="0"/>
              <a:t>längre</a:t>
            </a:r>
            <a:r>
              <a:rPr lang="en-US" baseline="0" dirty="0" smtClean="0"/>
              <a:t>.</a:t>
            </a:r>
          </a:p>
          <a:p>
            <a:endParaRPr lang="en-US" baseline="0" dirty="0" smtClean="0"/>
          </a:p>
          <a:p>
            <a:r>
              <a:rPr lang="en-US" baseline="0" dirty="0" err="1" smtClean="0"/>
              <a:t>Därför</a:t>
            </a:r>
            <a:r>
              <a:rPr lang="en-US" baseline="0" dirty="0" smtClean="0"/>
              <a:t>, </a:t>
            </a:r>
            <a:r>
              <a:rPr lang="en-US" baseline="0" dirty="0" err="1" smtClean="0"/>
              <a:t>så</a:t>
            </a:r>
            <a:r>
              <a:rPr lang="en-US" baseline="0" dirty="0" smtClean="0"/>
              <a:t> </a:t>
            </a:r>
            <a:r>
              <a:rPr lang="en-US" baseline="0" dirty="0" err="1" smtClean="0"/>
              <a:t>tas</a:t>
            </a:r>
            <a:r>
              <a:rPr lang="en-US" baseline="0" dirty="0" smtClean="0"/>
              <a:t> den </a:t>
            </a:r>
            <a:r>
              <a:rPr lang="en-US" baseline="0" dirty="0" err="1" smtClean="0"/>
              <a:t>minst</a:t>
            </a:r>
            <a:r>
              <a:rPr lang="en-US" baseline="0" dirty="0" smtClean="0"/>
              <a:t> </a:t>
            </a:r>
            <a:r>
              <a:rPr lang="en-US" baseline="0" dirty="0" err="1" smtClean="0"/>
              <a:t>tillförlitliga</a:t>
            </a:r>
            <a:r>
              <a:rPr lang="en-US" baseline="0" dirty="0" smtClean="0"/>
              <a:t> </a:t>
            </a:r>
            <a:r>
              <a:rPr lang="en-US" baseline="0" dirty="0" err="1" smtClean="0"/>
              <a:t>bort</a:t>
            </a:r>
            <a:r>
              <a:rPr lang="en-US" baseline="0" dirty="0" smtClean="0"/>
              <a:t>, </a:t>
            </a:r>
            <a:r>
              <a:rPr lang="en-US" baseline="0" dirty="0" err="1" smtClean="0"/>
              <a:t>så</a:t>
            </a:r>
            <a:r>
              <a:rPr lang="en-US" baseline="0" dirty="0" smtClean="0"/>
              <a:t> </a:t>
            </a:r>
            <a:r>
              <a:rPr lang="en-US" baseline="0" dirty="0" err="1" smtClean="0"/>
              <a:t>länge</a:t>
            </a:r>
            <a:r>
              <a:rPr lang="en-US" baseline="0" dirty="0" smtClean="0"/>
              <a:t> den </a:t>
            </a:r>
            <a:r>
              <a:rPr lang="en-US" baseline="0" dirty="0" err="1" smtClean="0"/>
              <a:t>önskade</a:t>
            </a:r>
            <a:r>
              <a:rPr lang="en-US" baseline="0" dirty="0" smtClean="0"/>
              <a:t> </a:t>
            </a:r>
            <a:r>
              <a:rPr lang="en-US" baseline="0" dirty="0" err="1" smtClean="0"/>
              <a:t>nivån</a:t>
            </a:r>
            <a:r>
              <a:rPr lang="en-US" baseline="0" dirty="0" smtClean="0"/>
              <a:t> </a:t>
            </a:r>
            <a:r>
              <a:rPr lang="en-US" baseline="0" dirty="0" err="1" smtClean="0"/>
              <a:t>fortfarande</a:t>
            </a:r>
            <a:r>
              <a:rPr lang="en-US" baseline="0" dirty="0" smtClean="0"/>
              <a:t> </a:t>
            </a:r>
            <a:r>
              <a:rPr lang="en-US" baseline="0" dirty="0" err="1" smtClean="0"/>
              <a:t>nås</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25</a:t>
            </a:fld>
            <a:endParaRPr lang="en-US"/>
          </a:p>
        </p:txBody>
      </p:sp>
    </p:spTree>
    <p:extLst>
      <p:ext uri="{BB962C8B-B14F-4D97-AF65-F5344CB8AC3E}">
        <p14:creationId xmlns:p14="http://schemas.microsoft.com/office/powerpoint/2010/main" val="172583922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Anta</a:t>
            </a:r>
            <a:r>
              <a:rPr lang="en-US" baseline="0" dirty="0" smtClean="0"/>
              <a:t> </a:t>
            </a:r>
            <a:r>
              <a:rPr lang="en-US" baseline="0" dirty="0" err="1" smtClean="0"/>
              <a:t>att</a:t>
            </a:r>
            <a:r>
              <a:rPr lang="en-US" baseline="0" dirty="0" smtClean="0"/>
              <a:t> vi </a:t>
            </a:r>
            <a:r>
              <a:rPr lang="en-US" baseline="0" dirty="0" err="1" smtClean="0"/>
              <a:t>har</a:t>
            </a:r>
            <a:r>
              <a:rPr lang="en-US" baseline="0" dirty="0" smtClean="0"/>
              <a:t> </a:t>
            </a:r>
            <a:r>
              <a:rPr lang="en-US" baseline="0" dirty="0" err="1" smtClean="0"/>
              <a:t>samma</a:t>
            </a:r>
            <a:r>
              <a:rPr lang="en-US" baseline="0" dirty="0" smtClean="0"/>
              <a:t> situation </a:t>
            </a:r>
            <a:r>
              <a:rPr lang="en-US" baseline="0" dirty="0" err="1" smtClean="0"/>
              <a:t>som</a:t>
            </a:r>
            <a:r>
              <a:rPr lang="en-US" baseline="0" dirty="0" smtClean="0"/>
              <a:t> </a:t>
            </a:r>
            <a:r>
              <a:rPr lang="en-US" baseline="0" dirty="0" err="1" smtClean="0"/>
              <a:t>tidigare</a:t>
            </a:r>
            <a:r>
              <a:rPr lang="en-US" baseline="0" dirty="0" smtClean="0"/>
              <a:t>, med 3 </a:t>
            </a:r>
            <a:r>
              <a:rPr lang="en-US" baseline="0" dirty="0" err="1" smtClean="0"/>
              <a:t>replikor</a:t>
            </a:r>
            <a:r>
              <a:rPr lang="en-US" baseline="0" dirty="0" smtClean="0"/>
              <a:t> </a:t>
            </a:r>
            <a:r>
              <a:rPr lang="en-US" baseline="0" dirty="0" err="1" smtClean="0"/>
              <a:t>på</a:t>
            </a:r>
            <a:r>
              <a:rPr lang="en-US" baseline="0" dirty="0" smtClean="0"/>
              <a:t> A, C, </a:t>
            </a:r>
            <a:r>
              <a:rPr lang="en-US" baseline="0" dirty="0" err="1" smtClean="0"/>
              <a:t>och</a:t>
            </a:r>
            <a:r>
              <a:rPr lang="en-US" baseline="0" dirty="0" smtClean="0"/>
              <a:t> D.</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26</a:t>
            </a:fld>
            <a:endParaRPr lang="en-US"/>
          </a:p>
        </p:txBody>
      </p:sp>
    </p:spTree>
    <p:extLst>
      <p:ext uri="{BB962C8B-B14F-4D97-AF65-F5344CB8AC3E}">
        <p14:creationId xmlns:p14="http://schemas.microsoft.com/office/powerpoint/2010/main" val="7169140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Efter</a:t>
            </a:r>
            <a:r>
              <a:rPr lang="en-US" dirty="0" smtClean="0"/>
              <a:t> </a:t>
            </a:r>
            <a:r>
              <a:rPr lang="en-US" dirty="0" err="1" smtClean="0"/>
              <a:t>ett</a:t>
            </a:r>
            <a:r>
              <a:rPr lang="en-US" dirty="0" smtClean="0"/>
              <a:t> tag, </a:t>
            </a:r>
            <a:r>
              <a:rPr lang="en-US" dirty="0" err="1" smtClean="0"/>
              <a:t>så</a:t>
            </a:r>
            <a:r>
              <a:rPr lang="en-US" dirty="0" smtClean="0"/>
              <a:t> </a:t>
            </a:r>
            <a:r>
              <a:rPr lang="en-US" dirty="0" err="1" smtClean="0"/>
              <a:t>har</a:t>
            </a:r>
            <a:r>
              <a:rPr lang="en-US" dirty="0" smtClean="0"/>
              <a:t> en </a:t>
            </a:r>
            <a:r>
              <a:rPr lang="en-US" dirty="0" err="1" smtClean="0"/>
              <a:t>ny</a:t>
            </a:r>
            <a:r>
              <a:rPr lang="en-US" dirty="0" smtClean="0"/>
              <a:t> nod </a:t>
            </a:r>
            <a:r>
              <a:rPr lang="en-US" dirty="0" err="1" smtClean="0"/>
              <a:t>tillkommit</a:t>
            </a:r>
            <a:r>
              <a:rPr lang="en-US" dirty="0" smtClean="0"/>
              <a:t>,</a:t>
            </a:r>
            <a:r>
              <a:rPr lang="en-US" baseline="0" dirty="0" smtClean="0"/>
              <a:t> </a:t>
            </a:r>
            <a:r>
              <a:rPr lang="en-US" baseline="0" dirty="0" err="1" smtClean="0"/>
              <a:t>som</a:t>
            </a:r>
            <a:r>
              <a:rPr lang="en-US" baseline="0" dirty="0" smtClean="0"/>
              <a:t> </a:t>
            </a:r>
            <a:r>
              <a:rPr lang="en-US" baseline="0" dirty="0" err="1" smtClean="0"/>
              <a:t>är</a:t>
            </a:r>
            <a:r>
              <a:rPr lang="en-US" baseline="0" dirty="0" smtClean="0"/>
              <a:t> </a:t>
            </a:r>
            <a:r>
              <a:rPr lang="en-US" baseline="0" dirty="0" err="1" smtClean="0"/>
              <a:t>mer</a:t>
            </a:r>
            <a:r>
              <a:rPr lang="en-US" baseline="0" dirty="0" smtClean="0"/>
              <a:t> </a:t>
            </a:r>
            <a:r>
              <a:rPr lang="en-US" baseline="0" dirty="0" err="1" smtClean="0"/>
              <a:t>tillförlitlig</a:t>
            </a:r>
            <a:r>
              <a:rPr lang="en-US" baseline="0" dirty="0" smtClean="0"/>
              <a:t> </a:t>
            </a:r>
            <a:r>
              <a:rPr lang="en-US" baseline="0" dirty="0" err="1" smtClean="0"/>
              <a:t>än</a:t>
            </a:r>
            <a:r>
              <a:rPr lang="en-US" baseline="0" dirty="0" smtClean="0"/>
              <a:t> den </a:t>
            </a:r>
            <a:r>
              <a:rPr lang="en-US" baseline="0" dirty="0" err="1" smtClean="0"/>
              <a:t>minst</a:t>
            </a:r>
            <a:r>
              <a:rPr lang="en-US" baseline="0" dirty="0" smtClean="0"/>
              <a:t> </a:t>
            </a:r>
            <a:r>
              <a:rPr lang="en-US" baseline="0" dirty="0" err="1" smtClean="0"/>
              <a:t>tillförlitliga</a:t>
            </a:r>
            <a:r>
              <a:rPr lang="en-US" baseline="0" dirty="0" smtClean="0"/>
              <a:t> </a:t>
            </a:r>
            <a:r>
              <a:rPr lang="en-US" baseline="0" dirty="0" err="1" smtClean="0"/>
              <a:t>av</a:t>
            </a:r>
            <a:r>
              <a:rPr lang="en-US" baseline="0" dirty="0" smtClean="0"/>
              <a:t> de vi </a:t>
            </a:r>
            <a:r>
              <a:rPr lang="en-US" baseline="0" dirty="0" err="1" smtClean="0"/>
              <a:t>redan</a:t>
            </a:r>
            <a:r>
              <a:rPr lang="en-US" baseline="0" dirty="0" smtClean="0"/>
              <a:t> </a:t>
            </a:r>
            <a:r>
              <a:rPr lang="en-US" baseline="0" dirty="0" err="1" smtClean="0"/>
              <a:t>har</a:t>
            </a:r>
            <a:r>
              <a:rPr lang="en-US" baseline="0" dirty="0" smtClean="0"/>
              <a:t>, </a:t>
            </a:r>
            <a:r>
              <a:rPr lang="en-US" baseline="0" dirty="0" err="1" smtClean="0"/>
              <a:t>dvs</a:t>
            </a:r>
            <a:r>
              <a:rPr lang="en-US" baseline="0" dirty="0" smtClean="0"/>
              <a:t> D.</a:t>
            </a:r>
          </a:p>
          <a:p>
            <a:endParaRPr lang="en-US" baseline="0" dirty="0" smtClean="0"/>
          </a:p>
        </p:txBody>
      </p:sp>
      <p:sp>
        <p:nvSpPr>
          <p:cNvPr id="4" name="Slide Number Placeholder 3"/>
          <p:cNvSpPr>
            <a:spLocks noGrp="1"/>
          </p:cNvSpPr>
          <p:nvPr>
            <p:ph type="sldNum" sz="quarter" idx="10"/>
          </p:nvPr>
        </p:nvSpPr>
        <p:spPr/>
        <p:txBody>
          <a:bodyPr/>
          <a:lstStyle/>
          <a:p>
            <a:fld id="{100650DF-8CBF-0341-B1F9-47D0C0CD302F}" type="slidenum">
              <a:rPr lang="en-US" smtClean="0"/>
              <a:t>27</a:t>
            </a:fld>
            <a:endParaRPr lang="en-US"/>
          </a:p>
        </p:txBody>
      </p:sp>
    </p:spTree>
    <p:extLst>
      <p:ext uri="{BB962C8B-B14F-4D97-AF65-F5344CB8AC3E}">
        <p14:creationId xmlns:p14="http://schemas.microsoft.com/office/powerpoint/2010/main" val="143451070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Då</a:t>
            </a:r>
            <a:r>
              <a:rPr lang="en-US" baseline="0" dirty="0" smtClean="0"/>
              <a:t> </a:t>
            </a:r>
            <a:r>
              <a:rPr lang="en-US" baseline="0" dirty="0" err="1" smtClean="0"/>
              <a:t>skapar</a:t>
            </a:r>
            <a:r>
              <a:rPr lang="en-US" baseline="0" dirty="0" smtClean="0"/>
              <a:t> vi </a:t>
            </a:r>
            <a:r>
              <a:rPr lang="en-US" baseline="0" dirty="0" err="1" smtClean="0"/>
              <a:t>först</a:t>
            </a:r>
            <a:r>
              <a:rPr lang="en-US" baseline="0" dirty="0" smtClean="0"/>
              <a:t> en </a:t>
            </a:r>
            <a:r>
              <a:rPr lang="en-US" baseline="0" dirty="0" err="1" smtClean="0"/>
              <a:t>ny</a:t>
            </a:r>
            <a:r>
              <a:rPr lang="en-US" baseline="0" dirty="0" smtClean="0"/>
              <a:t> </a:t>
            </a:r>
            <a:r>
              <a:rPr lang="en-US" baseline="0" dirty="0" err="1" smtClean="0"/>
              <a:t>replika</a:t>
            </a:r>
            <a:r>
              <a:rPr lang="en-US" baseline="0" dirty="0" smtClean="0"/>
              <a:t> </a:t>
            </a:r>
            <a:r>
              <a:rPr lang="en-US" baseline="0" dirty="0" err="1" smtClean="0"/>
              <a:t>på</a:t>
            </a:r>
            <a:r>
              <a:rPr lang="en-US" baseline="0" dirty="0" smtClean="0"/>
              <a:t> E</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28</a:t>
            </a:fld>
            <a:endParaRPr lang="en-US"/>
          </a:p>
        </p:txBody>
      </p:sp>
    </p:spTree>
    <p:extLst>
      <p:ext uri="{BB962C8B-B14F-4D97-AF65-F5344CB8AC3E}">
        <p14:creationId xmlns:p14="http://schemas.microsoft.com/office/powerpoint/2010/main" val="127382775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Och</a:t>
            </a:r>
            <a:r>
              <a:rPr lang="en-US" dirty="0" smtClean="0"/>
              <a:t> </a:t>
            </a:r>
            <a:r>
              <a:rPr lang="en-US" dirty="0" err="1" smtClean="0"/>
              <a:t>därefter</a:t>
            </a:r>
            <a:r>
              <a:rPr lang="en-US" baseline="0" dirty="0" smtClean="0"/>
              <a:t> tar vi </a:t>
            </a:r>
            <a:r>
              <a:rPr lang="en-US" baseline="0" dirty="0" err="1" smtClean="0"/>
              <a:t>bort</a:t>
            </a:r>
            <a:r>
              <a:rPr lang="en-US" baseline="0" dirty="0" smtClean="0"/>
              <a:t> </a:t>
            </a:r>
            <a:r>
              <a:rPr lang="en-US" baseline="0" dirty="0" err="1" smtClean="0"/>
              <a:t>replikan</a:t>
            </a:r>
            <a:r>
              <a:rPr lang="en-US" baseline="0" dirty="0" smtClean="0"/>
              <a:t> </a:t>
            </a:r>
            <a:r>
              <a:rPr lang="en-US" baseline="0" dirty="0" err="1" smtClean="0"/>
              <a:t>på</a:t>
            </a:r>
            <a:r>
              <a:rPr lang="en-US" baseline="0" dirty="0" smtClean="0"/>
              <a:t> D.</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29</a:t>
            </a:fld>
            <a:endParaRPr lang="en-US"/>
          </a:p>
        </p:txBody>
      </p:sp>
    </p:spTree>
    <p:extLst>
      <p:ext uri="{BB962C8B-B14F-4D97-AF65-F5344CB8AC3E}">
        <p14:creationId xmlns:p14="http://schemas.microsoft.com/office/powerpoint/2010/main" val="81460833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Och</a:t>
            </a:r>
            <a:r>
              <a:rPr lang="en-US" baseline="0" dirty="0" smtClean="0"/>
              <a:t> </a:t>
            </a:r>
            <a:r>
              <a:rPr lang="en-US" baseline="0" dirty="0" err="1" smtClean="0"/>
              <a:t>så</a:t>
            </a:r>
            <a:r>
              <a:rPr lang="en-US" baseline="0" dirty="0" smtClean="0"/>
              <a:t> </a:t>
            </a:r>
            <a:r>
              <a:rPr lang="en-US" baseline="0" dirty="0" err="1" smtClean="0"/>
              <a:t>kollar</a:t>
            </a:r>
            <a:r>
              <a:rPr lang="en-US" baseline="0" dirty="0" smtClean="0"/>
              <a:t> vi </a:t>
            </a:r>
            <a:r>
              <a:rPr lang="en-US" baseline="0" dirty="0" err="1" smtClean="0"/>
              <a:t>igen</a:t>
            </a:r>
            <a:r>
              <a:rPr lang="en-US" baseline="0" dirty="0" smtClean="0"/>
              <a:t> om den </a:t>
            </a:r>
            <a:r>
              <a:rPr lang="en-US" baseline="0" dirty="0" err="1" smtClean="0"/>
              <a:t>mest</a:t>
            </a:r>
            <a:r>
              <a:rPr lang="en-US" baseline="0" dirty="0" smtClean="0"/>
              <a:t> </a:t>
            </a:r>
            <a:r>
              <a:rPr lang="en-US" baseline="0" dirty="0" err="1" smtClean="0"/>
              <a:t>tillförlitliga</a:t>
            </a:r>
            <a:r>
              <a:rPr lang="en-US" baseline="0" dirty="0" smtClean="0"/>
              <a:t> </a:t>
            </a:r>
            <a:r>
              <a:rPr lang="en-US" baseline="0" dirty="0" err="1" smtClean="0"/>
              <a:t>lediga</a:t>
            </a:r>
            <a:r>
              <a:rPr lang="en-US" baseline="0" dirty="0" smtClean="0"/>
              <a:t> </a:t>
            </a:r>
            <a:r>
              <a:rPr lang="en-US" baseline="0" dirty="0" err="1" smtClean="0"/>
              <a:t>noden</a:t>
            </a:r>
            <a:r>
              <a:rPr lang="en-US" baseline="0" dirty="0" smtClean="0"/>
              <a:t>, I </a:t>
            </a:r>
            <a:r>
              <a:rPr lang="en-US" baseline="0" dirty="0" err="1" smtClean="0"/>
              <a:t>detta</a:t>
            </a:r>
            <a:r>
              <a:rPr lang="en-US" baseline="0" dirty="0" smtClean="0"/>
              <a:t> </a:t>
            </a:r>
            <a:r>
              <a:rPr lang="en-US" baseline="0" dirty="0" err="1" smtClean="0"/>
              <a:t>fallet</a:t>
            </a:r>
            <a:r>
              <a:rPr lang="en-US" baseline="0" dirty="0" smtClean="0"/>
              <a:t> D, </a:t>
            </a:r>
            <a:r>
              <a:rPr lang="en-US" baseline="0" dirty="0" err="1" smtClean="0"/>
              <a:t>är</a:t>
            </a:r>
            <a:r>
              <a:rPr lang="en-US" baseline="0" dirty="0" smtClean="0"/>
              <a:t> </a:t>
            </a:r>
            <a:r>
              <a:rPr lang="en-US" baseline="0" dirty="0" err="1" smtClean="0"/>
              <a:t>mer</a:t>
            </a:r>
            <a:r>
              <a:rPr lang="en-US" baseline="0" dirty="0" smtClean="0"/>
              <a:t> </a:t>
            </a:r>
            <a:r>
              <a:rPr lang="en-US" baseline="0" dirty="0" err="1" smtClean="0"/>
              <a:t>tillförlitlig</a:t>
            </a:r>
            <a:r>
              <a:rPr lang="en-US" baseline="0" dirty="0" smtClean="0"/>
              <a:t> </a:t>
            </a:r>
            <a:r>
              <a:rPr lang="en-US" baseline="0" dirty="0" err="1" smtClean="0"/>
              <a:t>än</a:t>
            </a:r>
            <a:r>
              <a:rPr lang="en-US" baseline="0" dirty="0" smtClean="0"/>
              <a:t> den </a:t>
            </a:r>
            <a:r>
              <a:rPr lang="en-US" baseline="0" dirty="0" err="1" smtClean="0"/>
              <a:t>minst</a:t>
            </a:r>
            <a:r>
              <a:rPr lang="en-US" baseline="0" dirty="0" smtClean="0"/>
              <a:t> </a:t>
            </a:r>
            <a:r>
              <a:rPr lang="en-US" baseline="0" dirty="0" err="1" smtClean="0"/>
              <a:t>tillförlitliga</a:t>
            </a:r>
            <a:r>
              <a:rPr lang="en-US" baseline="0" dirty="0" smtClean="0"/>
              <a:t> </a:t>
            </a:r>
            <a:r>
              <a:rPr lang="en-US" baseline="0" dirty="0" err="1" smtClean="0"/>
              <a:t>av</a:t>
            </a:r>
            <a:r>
              <a:rPr lang="en-US" baseline="0" dirty="0" smtClean="0"/>
              <a:t> de </a:t>
            </a:r>
            <a:r>
              <a:rPr lang="en-US" baseline="0" dirty="0" err="1" smtClean="0"/>
              <a:t>nuvarande</a:t>
            </a:r>
            <a:r>
              <a:rPr lang="en-US" baseline="0" dirty="0" smtClean="0"/>
              <a:t>, </a:t>
            </a:r>
            <a:r>
              <a:rPr lang="en-US" baseline="0" dirty="0" err="1" smtClean="0"/>
              <a:t>dvs</a:t>
            </a:r>
            <a:r>
              <a:rPr lang="en-US" baseline="0" dirty="0" smtClean="0"/>
              <a:t> A. </a:t>
            </a:r>
            <a:r>
              <a:rPr lang="en-US" baseline="0" dirty="0" err="1" smtClean="0"/>
              <a:t>Det</a:t>
            </a:r>
            <a:r>
              <a:rPr lang="en-US" baseline="0" dirty="0" smtClean="0"/>
              <a:t> </a:t>
            </a:r>
            <a:r>
              <a:rPr lang="en-US" baseline="0" dirty="0" err="1" smtClean="0"/>
              <a:t>är</a:t>
            </a:r>
            <a:r>
              <a:rPr lang="en-US" baseline="0" dirty="0" smtClean="0"/>
              <a:t> den </a:t>
            </a:r>
            <a:r>
              <a:rPr lang="en-US" baseline="0" dirty="0" err="1" smtClean="0"/>
              <a:t>inte</a:t>
            </a:r>
            <a:r>
              <a:rPr lang="en-US" baseline="0" dirty="0" smtClean="0"/>
              <a:t>, </a:t>
            </a:r>
            <a:r>
              <a:rPr lang="en-US" baseline="0" dirty="0" err="1" smtClean="0"/>
              <a:t>då</a:t>
            </a:r>
            <a:r>
              <a:rPr lang="en-US" baseline="0" dirty="0" smtClean="0"/>
              <a:t> </a:t>
            </a:r>
            <a:r>
              <a:rPr lang="en-US" baseline="0" dirty="0" err="1" smtClean="0"/>
              <a:t>är</a:t>
            </a:r>
            <a:r>
              <a:rPr lang="en-US" baseline="0" dirty="0" smtClean="0"/>
              <a:t> vi </a:t>
            </a:r>
            <a:r>
              <a:rPr lang="en-US" baseline="0" dirty="0" err="1" smtClean="0"/>
              <a:t>klara</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30</a:t>
            </a:fld>
            <a:endParaRPr lang="en-US"/>
          </a:p>
        </p:txBody>
      </p:sp>
    </p:spTree>
    <p:extLst>
      <p:ext uri="{BB962C8B-B14F-4D97-AF65-F5344CB8AC3E}">
        <p14:creationId xmlns:p14="http://schemas.microsoft.com/office/powerpoint/2010/main" val="3081229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Målet</a:t>
            </a:r>
            <a:r>
              <a:rPr lang="en-US" dirty="0" smtClean="0"/>
              <a:t> med </a:t>
            </a:r>
            <a:r>
              <a:rPr lang="en-US" dirty="0" err="1" smtClean="0"/>
              <a:t>vårt</a:t>
            </a:r>
            <a:r>
              <a:rPr lang="en-US" dirty="0" smtClean="0"/>
              <a:t> </a:t>
            </a:r>
            <a:r>
              <a:rPr lang="en-US" dirty="0" err="1" smtClean="0"/>
              <a:t>exjobb</a:t>
            </a:r>
            <a:r>
              <a:rPr lang="en-US" dirty="0" smtClean="0"/>
              <a:t> </a:t>
            </a:r>
            <a:r>
              <a:rPr lang="en-US" dirty="0" err="1" smtClean="0"/>
              <a:t>är</a:t>
            </a:r>
            <a:r>
              <a:rPr lang="en-US" baseline="0" dirty="0" smtClean="0"/>
              <a:t> </a:t>
            </a:r>
            <a:r>
              <a:rPr lang="en-US" baseline="0" dirty="0" err="1" smtClean="0"/>
              <a:t>att</a:t>
            </a:r>
            <a:r>
              <a:rPr lang="en-US" baseline="0" dirty="0" smtClean="0"/>
              <a:t> </a:t>
            </a:r>
            <a:r>
              <a:rPr lang="en-US" baseline="0" dirty="0" err="1" smtClean="0"/>
              <a:t>utforma</a:t>
            </a:r>
            <a:r>
              <a:rPr lang="en-US" baseline="0" dirty="0" smtClean="0"/>
              <a:t> en model </a:t>
            </a:r>
            <a:r>
              <a:rPr lang="en-US" baseline="0" dirty="0" err="1" smtClean="0"/>
              <a:t>för</a:t>
            </a:r>
            <a:r>
              <a:rPr lang="en-US" baseline="0" dirty="0" smtClean="0"/>
              <a:t> </a:t>
            </a:r>
            <a:r>
              <a:rPr lang="en-US" baseline="0" dirty="0" err="1" smtClean="0"/>
              <a:t>att</a:t>
            </a:r>
            <a:r>
              <a:rPr lang="en-US" baseline="0" dirty="0" smtClean="0"/>
              <a:t> </a:t>
            </a:r>
            <a:r>
              <a:rPr lang="en-US" baseline="0" dirty="0" err="1" smtClean="0"/>
              <a:t>dynamiskt</a:t>
            </a:r>
            <a:r>
              <a:rPr lang="en-US" baseline="0" dirty="0" smtClean="0"/>
              <a:t> </a:t>
            </a:r>
            <a:r>
              <a:rPr lang="en-US" baseline="0" dirty="0" err="1" smtClean="0"/>
              <a:t>tillgodose</a:t>
            </a:r>
            <a:r>
              <a:rPr lang="en-US" baseline="0" dirty="0" smtClean="0"/>
              <a:t> en </a:t>
            </a:r>
            <a:r>
              <a:rPr lang="en-US" baseline="0" dirty="0" err="1" smtClean="0"/>
              <a:t>viss</a:t>
            </a:r>
            <a:r>
              <a:rPr lang="en-US" baseline="0" dirty="0" smtClean="0"/>
              <a:t> </a:t>
            </a:r>
            <a:r>
              <a:rPr lang="en-US" baseline="0" dirty="0" err="1" smtClean="0"/>
              <a:t>tillförlitlighetsnivå</a:t>
            </a:r>
            <a:r>
              <a:rPr lang="en-US" baseline="0" dirty="0" smtClean="0"/>
              <a:t> </a:t>
            </a:r>
            <a:r>
              <a:rPr lang="en-US" baseline="0" dirty="0" err="1" smtClean="0"/>
              <a:t>för</a:t>
            </a:r>
            <a:r>
              <a:rPr lang="en-US" baseline="0" dirty="0" smtClean="0"/>
              <a:t> </a:t>
            </a:r>
            <a:r>
              <a:rPr lang="en-US" baseline="0" dirty="0" err="1" smtClean="0"/>
              <a:t>applikationer</a:t>
            </a:r>
            <a:r>
              <a:rPr lang="en-US" baseline="0" dirty="0" smtClean="0"/>
              <a:t> </a:t>
            </a:r>
            <a:r>
              <a:rPr lang="en-US" baseline="0" dirty="0" err="1" smtClean="0"/>
              <a:t>och</a:t>
            </a:r>
            <a:r>
              <a:rPr lang="en-US" baseline="0" dirty="0" smtClean="0"/>
              <a:t> </a:t>
            </a:r>
            <a:r>
              <a:rPr lang="en-US" baseline="0" dirty="0" err="1" smtClean="0"/>
              <a:t>tjänster</a:t>
            </a:r>
            <a:r>
              <a:rPr lang="en-US" baseline="0" dirty="0" smtClean="0"/>
              <a:t> </a:t>
            </a:r>
            <a:r>
              <a:rPr lang="en-US" baseline="0" dirty="0" err="1" smtClean="0"/>
              <a:t>som</a:t>
            </a:r>
            <a:r>
              <a:rPr lang="en-US" baseline="0" dirty="0" smtClean="0"/>
              <a:t> </a:t>
            </a:r>
            <a:r>
              <a:rPr lang="en-US" baseline="0" dirty="0" err="1" smtClean="0"/>
              <a:t>körs</a:t>
            </a:r>
            <a:r>
              <a:rPr lang="en-US" baseline="0" dirty="0" smtClean="0"/>
              <a:t> </a:t>
            </a:r>
            <a:r>
              <a:rPr lang="en-US" baseline="0" dirty="0" err="1" smtClean="0"/>
              <a:t>distributerat</a:t>
            </a:r>
            <a:r>
              <a:rPr lang="en-US" baseline="0" dirty="0" smtClean="0"/>
              <a:t>.</a:t>
            </a:r>
          </a:p>
          <a:p>
            <a:endParaRPr lang="en-US" baseline="0" dirty="0" smtClean="0"/>
          </a:p>
          <a:p>
            <a:r>
              <a:rPr lang="en-US" baseline="0" dirty="0" err="1" smtClean="0"/>
              <a:t>För</a:t>
            </a:r>
            <a:r>
              <a:rPr lang="en-US" baseline="0" dirty="0" smtClean="0"/>
              <a:t> </a:t>
            </a:r>
            <a:r>
              <a:rPr lang="en-US" baseline="0" dirty="0" err="1" smtClean="0"/>
              <a:t>att</a:t>
            </a:r>
            <a:r>
              <a:rPr lang="en-US" baseline="0" dirty="0" smtClean="0"/>
              <a:t> </a:t>
            </a:r>
            <a:r>
              <a:rPr lang="en-US" baseline="0" dirty="0" err="1" smtClean="0"/>
              <a:t>göra</a:t>
            </a:r>
            <a:r>
              <a:rPr lang="en-US" baseline="0" dirty="0" smtClean="0"/>
              <a:t> </a:t>
            </a:r>
            <a:r>
              <a:rPr lang="en-US" baseline="0" dirty="0" err="1" smtClean="0"/>
              <a:t>detta</a:t>
            </a:r>
            <a:r>
              <a:rPr lang="en-US" baseline="0" dirty="0" smtClean="0"/>
              <a:t>, </a:t>
            </a:r>
            <a:r>
              <a:rPr lang="en-US" baseline="0" dirty="0" err="1" smtClean="0"/>
              <a:t>så</a:t>
            </a:r>
            <a:r>
              <a:rPr lang="en-US" baseline="0" dirty="0" smtClean="0"/>
              <a:t> </a:t>
            </a:r>
            <a:r>
              <a:rPr lang="en-US" baseline="0" dirty="0" err="1" smtClean="0"/>
              <a:t>har</a:t>
            </a:r>
            <a:r>
              <a:rPr lang="en-US" baseline="0" dirty="0" smtClean="0"/>
              <a:t> en </a:t>
            </a:r>
            <a:r>
              <a:rPr lang="en-US" baseline="0" dirty="0" err="1" smtClean="0"/>
              <a:t>tillförlitlighetsmodel</a:t>
            </a:r>
            <a:r>
              <a:rPr lang="en-US" baseline="0" dirty="0" smtClean="0"/>
              <a:t> </a:t>
            </a:r>
            <a:r>
              <a:rPr lang="en-US" baseline="0" dirty="0" err="1" smtClean="0"/>
              <a:t>designats</a:t>
            </a:r>
            <a:r>
              <a:rPr lang="en-US" baseline="0" dirty="0" smtClean="0"/>
              <a:t>, </a:t>
            </a:r>
            <a:r>
              <a:rPr lang="en-US" baseline="0" dirty="0" err="1" smtClean="0"/>
              <a:t>för</a:t>
            </a:r>
            <a:r>
              <a:rPr lang="en-US" baseline="0" dirty="0" smtClean="0"/>
              <a:t> </a:t>
            </a:r>
            <a:r>
              <a:rPr lang="en-US" baseline="0" dirty="0" err="1" smtClean="0"/>
              <a:t>att</a:t>
            </a:r>
            <a:r>
              <a:rPr lang="en-US" baseline="0" dirty="0" smtClean="0"/>
              <a:t> </a:t>
            </a:r>
            <a:r>
              <a:rPr lang="en-US" baseline="0" dirty="0" err="1" smtClean="0"/>
              <a:t>bestämma</a:t>
            </a:r>
            <a:r>
              <a:rPr lang="en-US" baseline="0" dirty="0" smtClean="0"/>
              <a:t> </a:t>
            </a:r>
            <a:r>
              <a:rPr lang="en-US" baseline="0" dirty="0" err="1" smtClean="0"/>
              <a:t>tillförlitligheten</a:t>
            </a:r>
            <a:r>
              <a:rPr lang="en-US" baseline="0" dirty="0" smtClean="0"/>
              <a:t> hos </a:t>
            </a:r>
            <a:r>
              <a:rPr lang="en-US" baseline="0" dirty="0" err="1" smtClean="0"/>
              <a:t>noderna</a:t>
            </a:r>
            <a:r>
              <a:rPr lang="en-US" baseline="0" dirty="0" smtClean="0"/>
              <a:t> </a:t>
            </a:r>
            <a:r>
              <a:rPr lang="en-US" baseline="0" dirty="0" err="1" smtClean="0"/>
              <a:t>i</a:t>
            </a:r>
            <a:r>
              <a:rPr lang="en-US" baseline="0" dirty="0" smtClean="0"/>
              <a:t> en </a:t>
            </a:r>
            <a:r>
              <a:rPr lang="en-US" baseline="0" dirty="0" err="1" smtClean="0"/>
              <a:t>sådan</a:t>
            </a:r>
            <a:r>
              <a:rPr lang="en-US" baseline="0" dirty="0" smtClean="0"/>
              <a:t> </a:t>
            </a:r>
            <a:r>
              <a:rPr lang="en-US" baseline="0" dirty="0" err="1" smtClean="0"/>
              <a:t>miljö</a:t>
            </a:r>
            <a:r>
              <a:rPr lang="en-US" baseline="0" dirty="0" smtClean="0"/>
              <a:t>, </a:t>
            </a:r>
            <a:r>
              <a:rPr lang="en-US" baseline="0" dirty="0" err="1" smtClean="0"/>
              <a:t>samt</a:t>
            </a:r>
            <a:r>
              <a:rPr lang="en-US" baseline="0" dirty="0" smtClean="0"/>
              <a:t> </a:t>
            </a:r>
            <a:r>
              <a:rPr lang="en-US" baseline="0" dirty="0" err="1" smtClean="0"/>
              <a:t>applikationerna</a:t>
            </a:r>
            <a:r>
              <a:rPr lang="en-US" baseline="0" dirty="0" smtClean="0"/>
              <a:t> </a:t>
            </a:r>
            <a:r>
              <a:rPr lang="en-US" baseline="0" dirty="0" err="1" smtClean="0"/>
              <a:t>som</a:t>
            </a:r>
            <a:r>
              <a:rPr lang="en-US" baseline="0" dirty="0" smtClean="0"/>
              <a:t> </a:t>
            </a:r>
            <a:r>
              <a:rPr lang="en-US" baseline="0" dirty="0" err="1" smtClean="0"/>
              <a:t>körs</a:t>
            </a:r>
            <a:r>
              <a:rPr lang="en-US" baseline="0" dirty="0" smtClean="0"/>
              <a:t> </a:t>
            </a:r>
            <a:r>
              <a:rPr lang="en-US" baseline="0" dirty="0" err="1" smtClean="0"/>
              <a:t>där</a:t>
            </a:r>
            <a:r>
              <a:rPr lang="en-US" baseline="0" dirty="0" smtClean="0"/>
              <a:t>.</a:t>
            </a:r>
          </a:p>
          <a:p>
            <a:endParaRPr lang="en-US" baseline="0" dirty="0" smtClean="0"/>
          </a:p>
          <a:p>
            <a:r>
              <a:rPr lang="en-US" baseline="0" dirty="0" err="1" smtClean="0"/>
              <a:t>Vidare</a:t>
            </a:r>
            <a:r>
              <a:rPr lang="en-US" baseline="0" dirty="0" smtClean="0"/>
              <a:t> </a:t>
            </a:r>
            <a:r>
              <a:rPr lang="en-US" baseline="0" dirty="0" err="1" smtClean="0"/>
              <a:t>så</a:t>
            </a:r>
            <a:r>
              <a:rPr lang="en-US" baseline="0" dirty="0" smtClean="0"/>
              <a:t> </a:t>
            </a:r>
            <a:r>
              <a:rPr lang="en-US" baseline="0" dirty="0" err="1" smtClean="0"/>
              <a:t>har</a:t>
            </a:r>
            <a:r>
              <a:rPr lang="en-US" baseline="0" dirty="0" smtClean="0"/>
              <a:t> vi </a:t>
            </a:r>
            <a:r>
              <a:rPr lang="en-US" baseline="0" dirty="0" err="1" smtClean="0"/>
              <a:t>designat</a:t>
            </a:r>
            <a:r>
              <a:rPr lang="en-US" baseline="0" dirty="0" smtClean="0"/>
              <a:t> </a:t>
            </a:r>
            <a:r>
              <a:rPr lang="en-US" baseline="0" dirty="0" err="1" smtClean="0"/>
              <a:t>ett</a:t>
            </a:r>
            <a:r>
              <a:rPr lang="en-US" baseline="0" dirty="0" smtClean="0"/>
              <a:t> </a:t>
            </a:r>
            <a:r>
              <a:rPr lang="en-US" baseline="0" dirty="0" err="1" smtClean="0"/>
              <a:t>ramverk</a:t>
            </a:r>
            <a:r>
              <a:rPr lang="en-US" baseline="0" dirty="0" smtClean="0"/>
              <a:t> </a:t>
            </a:r>
            <a:r>
              <a:rPr lang="en-US" baseline="0" dirty="0" err="1" smtClean="0"/>
              <a:t>som</a:t>
            </a:r>
            <a:r>
              <a:rPr lang="en-US" baseline="0" dirty="0" smtClean="0"/>
              <a:t> </a:t>
            </a:r>
            <a:r>
              <a:rPr lang="en-US" baseline="0" dirty="0" err="1" smtClean="0"/>
              <a:t>dynamiskt</a:t>
            </a:r>
            <a:r>
              <a:rPr lang="en-US" baseline="0" dirty="0" smtClean="0"/>
              <a:t> </a:t>
            </a:r>
            <a:r>
              <a:rPr lang="en-US" baseline="0" dirty="0" err="1" smtClean="0"/>
              <a:t>tillgodoser</a:t>
            </a:r>
            <a:r>
              <a:rPr lang="en-US" baseline="0" dirty="0" smtClean="0"/>
              <a:t> en </a:t>
            </a:r>
            <a:r>
              <a:rPr lang="en-US" baseline="0" dirty="0" err="1" smtClean="0"/>
              <a:t>viss</a:t>
            </a:r>
            <a:r>
              <a:rPr lang="en-US" baseline="0" dirty="0" smtClean="0"/>
              <a:t> </a:t>
            </a:r>
            <a:r>
              <a:rPr lang="en-US" baseline="0" dirty="0" err="1" smtClean="0"/>
              <a:t>tillförlitlighetsnivå</a:t>
            </a:r>
            <a:r>
              <a:rPr lang="en-US" baseline="0" dirty="0" smtClean="0"/>
              <a:t>, </a:t>
            </a:r>
            <a:r>
              <a:rPr lang="en-US" baseline="0" dirty="0" err="1" smtClean="0"/>
              <a:t>genom</a:t>
            </a:r>
            <a:r>
              <a:rPr lang="en-US" baseline="0" dirty="0" smtClean="0"/>
              <a:t> </a:t>
            </a:r>
            <a:r>
              <a:rPr lang="en-US" baseline="0" dirty="0" err="1" smtClean="0"/>
              <a:t>att</a:t>
            </a:r>
            <a:r>
              <a:rPr lang="en-US" baseline="0" dirty="0" smtClean="0"/>
              <a:t> </a:t>
            </a:r>
            <a:r>
              <a:rPr lang="en-US" baseline="0" dirty="0" err="1" smtClean="0"/>
              <a:t>skapa</a:t>
            </a:r>
            <a:r>
              <a:rPr lang="en-US" baseline="0" dirty="0" smtClean="0"/>
              <a:t> </a:t>
            </a:r>
            <a:r>
              <a:rPr lang="en-US" baseline="0" dirty="0" err="1" smtClean="0"/>
              <a:t>tillräckligt</a:t>
            </a:r>
            <a:r>
              <a:rPr lang="en-US" baseline="0" dirty="0" smtClean="0"/>
              <a:t> </a:t>
            </a:r>
            <a:r>
              <a:rPr lang="en-US" baseline="0" dirty="0" err="1" smtClean="0"/>
              <a:t>många</a:t>
            </a:r>
            <a:r>
              <a:rPr lang="en-US" baseline="0" dirty="0" smtClean="0"/>
              <a:t> </a:t>
            </a:r>
            <a:r>
              <a:rPr lang="en-US" baseline="0" dirty="0" err="1" smtClean="0"/>
              <a:t>replikor</a:t>
            </a:r>
            <a:r>
              <a:rPr lang="en-US" baseline="0" dirty="0" smtClean="0"/>
              <a:t>, </a:t>
            </a:r>
            <a:r>
              <a:rPr lang="en-US" baseline="0" dirty="0" err="1" smtClean="0"/>
              <a:t>upptäcka</a:t>
            </a:r>
            <a:r>
              <a:rPr lang="en-US" baseline="0" dirty="0" smtClean="0"/>
              <a:t> </a:t>
            </a:r>
            <a:r>
              <a:rPr lang="en-US" baseline="0" dirty="0" err="1" smtClean="0"/>
              <a:t>fel</a:t>
            </a:r>
            <a:r>
              <a:rPr lang="en-US" baseline="0" dirty="0" smtClean="0"/>
              <a:t> </a:t>
            </a:r>
            <a:r>
              <a:rPr lang="en-US" baseline="0" dirty="0" err="1" smtClean="0"/>
              <a:t>och</a:t>
            </a:r>
            <a:r>
              <a:rPr lang="en-US" baseline="0" dirty="0" smtClean="0"/>
              <a:t> </a:t>
            </a:r>
            <a:r>
              <a:rPr lang="en-US" baseline="0" dirty="0" err="1" smtClean="0"/>
              <a:t>anpassa</a:t>
            </a:r>
            <a:r>
              <a:rPr lang="en-US" baseline="0" dirty="0" smtClean="0"/>
              <a:t> sig till </a:t>
            </a:r>
            <a:r>
              <a:rPr lang="en-US" baseline="0" dirty="0" err="1" smtClean="0"/>
              <a:t>varierande</a:t>
            </a:r>
            <a:r>
              <a:rPr lang="en-US" baseline="0" dirty="0" smtClean="0"/>
              <a:t> </a:t>
            </a:r>
            <a:r>
              <a:rPr lang="en-US" baseline="0" dirty="0" err="1" smtClean="0"/>
              <a:t>egenskaper</a:t>
            </a:r>
            <a:r>
              <a:rPr lang="en-US" baseline="0" dirty="0" smtClean="0"/>
              <a:t> I </a:t>
            </a:r>
            <a:r>
              <a:rPr lang="en-US" baseline="0" dirty="0" err="1" smtClean="0"/>
              <a:t>systemet</a:t>
            </a:r>
            <a:r>
              <a:rPr lang="en-US" baseline="0" dirty="0" smtClean="0"/>
              <a:t>.</a:t>
            </a:r>
          </a:p>
          <a:p>
            <a:endParaRPr lang="en-US" baseline="0" dirty="0" smtClean="0"/>
          </a:p>
          <a:p>
            <a:r>
              <a:rPr lang="en-US" baseline="0" dirty="0" err="1" smtClean="0"/>
              <a:t>Slutligen</a:t>
            </a:r>
            <a:r>
              <a:rPr lang="en-US" baseline="0" dirty="0" smtClean="0"/>
              <a:t> </a:t>
            </a:r>
            <a:r>
              <a:rPr lang="en-US" baseline="0" dirty="0" err="1" smtClean="0"/>
              <a:t>så</a:t>
            </a:r>
            <a:r>
              <a:rPr lang="en-US" baseline="0" dirty="0" smtClean="0"/>
              <a:t> </a:t>
            </a:r>
            <a:r>
              <a:rPr lang="en-US" baseline="0" dirty="0" err="1" smtClean="0"/>
              <a:t>har</a:t>
            </a:r>
            <a:r>
              <a:rPr lang="en-US" baseline="0" dirty="0" smtClean="0"/>
              <a:t> vi </a:t>
            </a:r>
            <a:r>
              <a:rPr lang="en-US" baseline="0" dirty="0" err="1" smtClean="0"/>
              <a:t>implementerat</a:t>
            </a:r>
            <a:r>
              <a:rPr lang="en-US" baseline="0" dirty="0" smtClean="0"/>
              <a:t> </a:t>
            </a:r>
            <a:r>
              <a:rPr lang="en-US" baseline="0" dirty="0" err="1" smtClean="0"/>
              <a:t>och</a:t>
            </a:r>
            <a:r>
              <a:rPr lang="en-US" baseline="0" dirty="0" smtClean="0"/>
              <a:t> </a:t>
            </a:r>
            <a:r>
              <a:rPr lang="en-US" baseline="0" dirty="0" err="1" smtClean="0"/>
              <a:t>utvärderat</a:t>
            </a:r>
            <a:r>
              <a:rPr lang="en-US" baseline="0" dirty="0" smtClean="0"/>
              <a:t> </a:t>
            </a:r>
            <a:r>
              <a:rPr lang="en-US" baseline="0" dirty="0" err="1" smtClean="0"/>
              <a:t>vår</a:t>
            </a:r>
            <a:r>
              <a:rPr lang="en-US" baseline="0" dirty="0" smtClean="0"/>
              <a:t> model med </a:t>
            </a:r>
            <a:r>
              <a:rPr lang="en-US" baseline="0" dirty="0" err="1" smtClean="0"/>
              <a:t>hjälp</a:t>
            </a:r>
            <a:r>
              <a:rPr lang="en-US" baseline="0" dirty="0" smtClean="0"/>
              <a:t> </a:t>
            </a:r>
            <a:r>
              <a:rPr lang="en-US" baseline="0" dirty="0" err="1" smtClean="0"/>
              <a:t>av</a:t>
            </a:r>
            <a:r>
              <a:rPr lang="en-US" baseline="0" dirty="0" smtClean="0"/>
              <a:t> Calvin.</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4</a:t>
            </a:fld>
            <a:endParaRPr lang="en-US"/>
          </a:p>
        </p:txBody>
      </p:sp>
    </p:spTree>
    <p:extLst>
      <p:ext uri="{BB962C8B-B14F-4D97-AF65-F5344CB8AC3E}">
        <p14:creationId xmlns:p14="http://schemas.microsoft.com/office/powerpoint/2010/main" val="25406576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Då</a:t>
            </a:r>
            <a:r>
              <a:rPr lang="en-US" dirty="0" smtClean="0"/>
              <a:t> </a:t>
            </a:r>
            <a:r>
              <a:rPr lang="en-US" dirty="0" err="1" smtClean="0"/>
              <a:t>går</a:t>
            </a:r>
            <a:r>
              <a:rPr lang="en-US" baseline="0" dirty="0" smtClean="0"/>
              <a:t> vi </a:t>
            </a:r>
            <a:r>
              <a:rPr lang="en-US" baseline="0" dirty="0" err="1" smtClean="0"/>
              <a:t>vidare</a:t>
            </a:r>
            <a:r>
              <a:rPr lang="en-US" baseline="0" dirty="0" smtClean="0"/>
              <a:t> till </a:t>
            </a:r>
            <a:r>
              <a:rPr lang="en-US" baseline="0" dirty="0" err="1" smtClean="0"/>
              <a:t>nästa</a:t>
            </a:r>
            <a:r>
              <a:rPr lang="en-US" baseline="0" dirty="0" smtClean="0"/>
              <a:t> del. Ta </a:t>
            </a:r>
            <a:r>
              <a:rPr lang="en-US" baseline="0" dirty="0" err="1" smtClean="0"/>
              <a:t>bort</a:t>
            </a:r>
            <a:r>
              <a:rPr lang="en-US" baseline="0" dirty="0" smtClean="0"/>
              <a:t> </a:t>
            </a:r>
            <a:r>
              <a:rPr lang="en-US" baseline="0" dirty="0" err="1" smtClean="0"/>
              <a:t>replikor</a:t>
            </a:r>
            <a:r>
              <a:rPr lang="en-US" baseline="0" dirty="0" smtClean="0"/>
              <a:t> </a:t>
            </a:r>
            <a:r>
              <a:rPr lang="en-US" baseline="0" dirty="0" err="1" smtClean="0"/>
              <a:t>så</a:t>
            </a:r>
            <a:r>
              <a:rPr lang="en-US" baseline="0" dirty="0" smtClean="0"/>
              <a:t> </a:t>
            </a:r>
            <a:r>
              <a:rPr lang="en-US" baseline="0" dirty="0" err="1" smtClean="0"/>
              <a:t>länge</a:t>
            </a:r>
            <a:r>
              <a:rPr lang="en-US" baseline="0" dirty="0" smtClean="0"/>
              <a:t> vi </a:t>
            </a:r>
            <a:r>
              <a:rPr lang="en-US" baseline="0" dirty="0" err="1" smtClean="0"/>
              <a:t>fortfarande</a:t>
            </a:r>
            <a:r>
              <a:rPr lang="en-US" baseline="0" dirty="0" smtClean="0"/>
              <a:t> </a:t>
            </a:r>
            <a:r>
              <a:rPr lang="en-US" baseline="0" dirty="0" err="1" smtClean="0"/>
              <a:t>uppnår</a:t>
            </a:r>
            <a:r>
              <a:rPr lang="en-US" baseline="0" dirty="0" smtClean="0"/>
              <a:t> </a:t>
            </a:r>
            <a:r>
              <a:rPr lang="en-US" baseline="0" dirty="0" err="1" smtClean="0"/>
              <a:t>önskad</a:t>
            </a:r>
            <a:r>
              <a:rPr lang="en-US" baseline="0" dirty="0" smtClean="0"/>
              <a:t> </a:t>
            </a:r>
            <a:r>
              <a:rPr lang="en-US" baseline="0" dirty="0" err="1" smtClean="0"/>
              <a:t>tillförlitlighet</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31</a:t>
            </a:fld>
            <a:endParaRPr lang="en-US"/>
          </a:p>
        </p:txBody>
      </p:sp>
    </p:spTree>
    <p:extLst>
      <p:ext uri="{BB962C8B-B14F-4D97-AF65-F5344CB8AC3E}">
        <p14:creationId xmlns:p14="http://schemas.microsoft.com/office/powerpoint/2010/main" val="96656032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32</a:t>
            </a:fld>
            <a:endParaRPr lang="en-US"/>
          </a:p>
        </p:txBody>
      </p:sp>
    </p:spTree>
    <p:extLst>
      <p:ext uri="{BB962C8B-B14F-4D97-AF65-F5344CB8AC3E}">
        <p14:creationId xmlns:p14="http://schemas.microsoft.com/office/powerpoint/2010/main" val="80447673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33</a:t>
            </a:fld>
            <a:endParaRPr lang="en-US"/>
          </a:p>
        </p:txBody>
      </p:sp>
    </p:spTree>
    <p:extLst>
      <p:ext uri="{BB962C8B-B14F-4D97-AF65-F5344CB8AC3E}">
        <p14:creationId xmlns:p14="http://schemas.microsoft.com/office/powerpoint/2010/main" val="206558209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Vår</a:t>
            </a:r>
            <a:r>
              <a:rPr lang="en-US" baseline="0" dirty="0" smtClean="0"/>
              <a:t> </a:t>
            </a:r>
            <a:r>
              <a:rPr lang="en-US" baseline="0" dirty="0" err="1" smtClean="0"/>
              <a:t>tillförlitlighetsmodell</a:t>
            </a:r>
            <a:r>
              <a:rPr lang="en-US" baseline="0" dirty="0" smtClean="0"/>
              <a:t> </a:t>
            </a:r>
            <a:r>
              <a:rPr lang="en-US" baseline="0" dirty="0" err="1" smtClean="0"/>
              <a:t>bygger</a:t>
            </a:r>
            <a:r>
              <a:rPr lang="en-US" baseline="0" dirty="0" smtClean="0"/>
              <a:t> </a:t>
            </a:r>
            <a:r>
              <a:rPr lang="en-US" baseline="0" dirty="0" err="1" smtClean="0"/>
              <a:t>som</a:t>
            </a:r>
            <a:r>
              <a:rPr lang="en-US" baseline="0" dirty="0" smtClean="0"/>
              <a:t> </a:t>
            </a:r>
            <a:r>
              <a:rPr lang="en-US" baseline="0" dirty="0" err="1" smtClean="0"/>
              <a:t>sagt</a:t>
            </a:r>
            <a:r>
              <a:rPr lang="en-US" baseline="0" dirty="0" smtClean="0"/>
              <a:t> </a:t>
            </a:r>
            <a:r>
              <a:rPr lang="en-US" baseline="0" dirty="0" err="1" smtClean="0"/>
              <a:t>på</a:t>
            </a:r>
            <a:r>
              <a:rPr lang="en-US" baseline="0" dirty="0" smtClean="0"/>
              <a:t> mean-time-between-failures, </a:t>
            </a:r>
            <a:r>
              <a:rPr lang="en-US" baseline="0" dirty="0" err="1" smtClean="0"/>
              <a:t>algoritmen</a:t>
            </a:r>
            <a:r>
              <a:rPr lang="en-US" baseline="0" dirty="0" smtClean="0"/>
              <a:t> </a:t>
            </a:r>
            <a:r>
              <a:rPr lang="en-US" baseline="0" dirty="0" err="1" smtClean="0"/>
              <a:t>som</a:t>
            </a:r>
            <a:r>
              <a:rPr lang="en-US" baseline="0" dirty="0" smtClean="0"/>
              <a:t> </a:t>
            </a:r>
            <a:r>
              <a:rPr lang="en-US" baseline="0" dirty="0" err="1" smtClean="0"/>
              <a:t>ser</a:t>
            </a:r>
            <a:r>
              <a:rPr lang="en-US" baseline="0" dirty="0" smtClean="0"/>
              <a:t> till </a:t>
            </a:r>
            <a:r>
              <a:rPr lang="en-US" baseline="0" dirty="0" err="1" smtClean="0"/>
              <a:t>att</a:t>
            </a:r>
            <a:r>
              <a:rPr lang="en-US" baseline="0" dirty="0" smtClean="0"/>
              <a:t> </a:t>
            </a:r>
            <a:r>
              <a:rPr lang="en-US" baseline="0" dirty="0" err="1" smtClean="0"/>
              <a:t>tillförlitligheten</a:t>
            </a:r>
            <a:r>
              <a:rPr lang="en-US" baseline="0" dirty="0" smtClean="0"/>
              <a:t> </a:t>
            </a:r>
            <a:r>
              <a:rPr lang="en-US" baseline="0" dirty="0" err="1" smtClean="0"/>
              <a:t>är</a:t>
            </a:r>
            <a:r>
              <a:rPr lang="en-US" baseline="0" dirty="0" smtClean="0"/>
              <a:t> </a:t>
            </a:r>
            <a:r>
              <a:rPr lang="en-US" baseline="0" dirty="0" err="1" smtClean="0"/>
              <a:t>nådd</a:t>
            </a:r>
            <a:r>
              <a:rPr lang="en-US" baseline="0" dirty="0" smtClean="0"/>
              <a:t> </a:t>
            </a:r>
            <a:r>
              <a:rPr lang="en-US" baseline="0" dirty="0" err="1" smtClean="0"/>
              <a:t>måste</a:t>
            </a:r>
            <a:r>
              <a:rPr lang="en-US" baseline="0" dirty="0" smtClean="0"/>
              <a:t> </a:t>
            </a:r>
            <a:r>
              <a:rPr lang="en-US" baseline="0" dirty="0" err="1" smtClean="0"/>
              <a:t>köras</a:t>
            </a:r>
            <a:r>
              <a:rPr lang="en-US" baseline="0" dirty="0" smtClean="0"/>
              <a:t> </a:t>
            </a:r>
            <a:r>
              <a:rPr lang="en-US" baseline="0" dirty="0" err="1" smtClean="0"/>
              <a:t>när</a:t>
            </a:r>
            <a:r>
              <a:rPr lang="en-US" baseline="0" dirty="0" smtClean="0"/>
              <a:t> en nod </a:t>
            </a:r>
            <a:r>
              <a:rPr lang="en-US" baseline="0" dirty="0" err="1" smtClean="0"/>
              <a:t>dör</a:t>
            </a:r>
            <a:r>
              <a:rPr lang="en-US" baseline="0" dirty="0" smtClean="0"/>
              <a:t> </a:t>
            </a:r>
            <a:r>
              <a:rPr lang="en-US" baseline="0" dirty="0" err="1" smtClean="0"/>
              <a:t>då</a:t>
            </a:r>
            <a:r>
              <a:rPr lang="en-US" baseline="0" dirty="0" smtClean="0"/>
              <a:t> en </a:t>
            </a:r>
            <a:r>
              <a:rPr lang="en-US" baseline="0" dirty="0" err="1" smtClean="0"/>
              <a:t>önskade</a:t>
            </a:r>
            <a:r>
              <a:rPr lang="en-US" baseline="0" dirty="0" smtClean="0"/>
              <a:t> </a:t>
            </a:r>
            <a:r>
              <a:rPr lang="en-US" baseline="0" dirty="0" err="1" smtClean="0"/>
              <a:t>nivån</a:t>
            </a:r>
            <a:r>
              <a:rPr lang="en-US" baseline="0" dirty="0" smtClean="0"/>
              <a:t> </a:t>
            </a:r>
            <a:r>
              <a:rPr lang="en-US" baseline="0" dirty="0" err="1" smtClean="0"/>
              <a:t>kanske</a:t>
            </a:r>
            <a:r>
              <a:rPr lang="en-US" baseline="0" dirty="0" smtClean="0"/>
              <a:t> </a:t>
            </a:r>
            <a:r>
              <a:rPr lang="en-US" baseline="0" dirty="0" err="1" smtClean="0"/>
              <a:t>inte</a:t>
            </a:r>
            <a:r>
              <a:rPr lang="en-US" baseline="0" dirty="0" smtClean="0"/>
              <a:t> </a:t>
            </a:r>
            <a:r>
              <a:rPr lang="en-US" baseline="0" dirty="0" err="1" smtClean="0"/>
              <a:t>längre</a:t>
            </a:r>
            <a:r>
              <a:rPr lang="en-US" baseline="0" dirty="0" smtClean="0"/>
              <a:t> </a:t>
            </a:r>
            <a:r>
              <a:rPr lang="en-US" baseline="0" dirty="0" err="1" smtClean="0"/>
              <a:t>är</a:t>
            </a:r>
            <a:r>
              <a:rPr lang="en-US" baseline="0" dirty="0" smtClean="0"/>
              <a:t> </a:t>
            </a:r>
            <a:r>
              <a:rPr lang="en-US" baseline="0" dirty="0" err="1" smtClean="0"/>
              <a:t>nådd</a:t>
            </a:r>
            <a:r>
              <a:rPr lang="en-US" baseline="0" dirty="0" smtClean="0"/>
              <a:t>.</a:t>
            </a:r>
          </a:p>
          <a:p>
            <a:endParaRPr lang="en-US" baseline="0" dirty="0" smtClean="0"/>
          </a:p>
          <a:p>
            <a:r>
              <a:rPr lang="en-US" baseline="0" dirty="0" err="1" smtClean="0"/>
              <a:t>Det</a:t>
            </a:r>
            <a:r>
              <a:rPr lang="en-US" baseline="0" dirty="0" smtClean="0"/>
              <a:t> </a:t>
            </a:r>
            <a:r>
              <a:rPr lang="en-US" baseline="0" dirty="0" err="1" smtClean="0"/>
              <a:t>bygger</a:t>
            </a:r>
            <a:r>
              <a:rPr lang="en-US" baseline="0" dirty="0" smtClean="0"/>
              <a:t> </a:t>
            </a:r>
            <a:r>
              <a:rPr lang="en-US" baseline="0" dirty="0" err="1" smtClean="0"/>
              <a:t>då</a:t>
            </a:r>
            <a:r>
              <a:rPr lang="en-US" baseline="0" dirty="0" smtClean="0"/>
              <a:t> </a:t>
            </a:r>
            <a:r>
              <a:rPr lang="en-US" baseline="0" dirty="0" err="1" smtClean="0"/>
              <a:t>alltså</a:t>
            </a:r>
            <a:r>
              <a:rPr lang="en-US" baseline="0" dirty="0" smtClean="0"/>
              <a:t> </a:t>
            </a:r>
            <a:r>
              <a:rPr lang="en-US" baseline="0" dirty="0" err="1" smtClean="0"/>
              <a:t>på</a:t>
            </a:r>
            <a:r>
              <a:rPr lang="en-US" baseline="0" dirty="0" smtClean="0"/>
              <a:t> </a:t>
            </a:r>
            <a:r>
              <a:rPr lang="en-US" baseline="0" dirty="0" err="1" smtClean="0"/>
              <a:t>att</a:t>
            </a:r>
            <a:r>
              <a:rPr lang="en-US" baseline="0" dirty="0" smtClean="0"/>
              <a:t> vi </a:t>
            </a:r>
            <a:r>
              <a:rPr lang="en-US" baseline="0" dirty="0" err="1" smtClean="0"/>
              <a:t>kan</a:t>
            </a:r>
            <a:r>
              <a:rPr lang="en-US" baseline="0" dirty="0" smtClean="0"/>
              <a:t> </a:t>
            </a:r>
            <a:r>
              <a:rPr lang="en-US" baseline="0" dirty="0" err="1" smtClean="0"/>
              <a:t>detektera</a:t>
            </a:r>
            <a:r>
              <a:rPr lang="en-US" baseline="0" dirty="0" smtClean="0"/>
              <a:t> </a:t>
            </a:r>
            <a:r>
              <a:rPr lang="en-US" baseline="0" dirty="0" err="1" smtClean="0"/>
              <a:t>fel</a:t>
            </a:r>
            <a:r>
              <a:rPr lang="en-US" baseline="0" dirty="0" smtClean="0"/>
              <a:t>, </a:t>
            </a:r>
            <a:r>
              <a:rPr lang="en-US" baseline="0" dirty="0" err="1" smtClean="0"/>
              <a:t>och</a:t>
            </a:r>
            <a:r>
              <a:rPr lang="en-US" baseline="0" dirty="0" smtClean="0"/>
              <a:t> </a:t>
            </a:r>
            <a:r>
              <a:rPr lang="en-US" baseline="0" dirty="0" err="1" smtClean="0"/>
              <a:t>det</a:t>
            </a:r>
            <a:r>
              <a:rPr lang="en-US" baseline="0" dirty="0" smtClean="0"/>
              <a:t> </a:t>
            </a:r>
            <a:r>
              <a:rPr lang="en-US" baseline="0" dirty="0" err="1" smtClean="0"/>
              <a:t>görs</a:t>
            </a:r>
            <a:r>
              <a:rPr lang="en-US" baseline="0" dirty="0" smtClean="0"/>
              <a:t> </a:t>
            </a:r>
            <a:r>
              <a:rPr lang="en-US" baseline="0" dirty="0" err="1" smtClean="0"/>
              <a:t>genom</a:t>
            </a:r>
            <a:r>
              <a:rPr lang="en-US" baseline="0" dirty="0" smtClean="0"/>
              <a:t> </a:t>
            </a:r>
            <a:r>
              <a:rPr lang="en-US" baseline="0" dirty="0" err="1" smtClean="0"/>
              <a:t>ett</a:t>
            </a:r>
            <a:r>
              <a:rPr lang="en-US" baseline="0" dirty="0" smtClean="0"/>
              <a:t> heartbeat system, </a:t>
            </a:r>
            <a:r>
              <a:rPr lang="en-US" baseline="0" dirty="0" err="1" smtClean="0"/>
              <a:t>där</a:t>
            </a:r>
            <a:r>
              <a:rPr lang="en-US" baseline="0" dirty="0" smtClean="0"/>
              <a:t> </a:t>
            </a:r>
            <a:r>
              <a:rPr lang="en-US" baseline="0" dirty="0" err="1" smtClean="0"/>
              <a:t>noder</a:t>
            </a:r>
            <a:r>
              <a:rPr lang="en-US" baseline="0" dirty="0" smtClean="0"/>
              <a:t> </a:t>
            </a:r>
            <a:r>
              <a:rPr lang="en-US" baseline="0" dirty="0" err="1" smtClean="0"/>
              <a:t>periodiskt</a:t>
            </a:r>
            <a:r>
              <a:rPr lang="en-US" baseline="0" dirty="0" smtClean="0"/>
              <a:t> </a:t>
            </a:r>
            <a:r>
              <a:rPr lang="en-US" baseline="0" dirty="0" err="1" smtClean="0"/>
              <a:t>skickar</a:t>
            </a:r>
            <a:r>
              <a:rPr lang="en-US" baseline="0" dirty="0" smtClean="0"/>
              <a:t> UDP </a:t>
            </a:r>
            <a:r>
              <a:rPr lang="en-US" baseline="0" dirty="0" err="1" smtClean="0"/>
              <a:t>meddelanden</a:t>
            </a:r>
            <a:r>
              <a:rPr lang="en-US" baseline="0" dirty="0" smtClean="0"/>
              <a:t>, heartbeats, till </a:t>
            </a:r>
            <a:r>
              <a:rPr lang="en-US" baseline="0" dirty="0" err="1" smtClean="0"/>
              <a:t>varandra</a:t>
            </a:r>
            <a:r>
              <a:rPr lang="en-US" baseline="0" dirty="0" smtClean="0"/>
              <a:t>, </a:t>
            </a:r>
            <a:r>
              <a:rPr lang="en-US" baseline="0" dirty="0" err="1" smtClean="0"/>
              <a:t>för</a:t>
            </a:r>
            <a:r>
              <a:rPr lang="en-US" baseline="0" dirty="0" smtClean="0"/>
              <a:t> </a:t>
            </a:r>
            <a:r>
              <a:rPr lang="en-US" baseline="0" dirty="0" err="1" smtClean="0"/>
              <a:t>att</a:t>
            </a:r>
            <a:r>
              <a:rPr lang="en-US" baseline="0" dirty="0" smtClean="0"/>
              <a:t> </a:t>
            </a:r>
            <a:r>
              <a:rPr lang="en-US" baseline="0" dirty="0" err="1" smtClean="0"/>
              <a:t>indikera</a:t>
            </a:r>
            <a:r>
              <a:rPr lang="en-US" baseline="0" dirty="0" smtClean="0"/>
              <a:t> </a:t>
            </a:r>
            <a:r>
              <a:rPr lang="en-US" baseline="0" dirty="0" err="1" smtClean="0"/>
              <a:t>att</a:t>
            </a:r>
            <a:r>
              <a:rPr lang="en-US" baseline="0" dirty="0" smtClean="0"/>
              <a:t> de </a:t>
            </a:r>
            <a:r>
              <a:rPr lang="en-US" baseline="0" dirty="0" err="1" smtClean="0"/>
              <a:t>fortfarande</a:t>
            </a:r>
            <a:r>
              <a:rPr lang="en-US" baseline="0" dirty="0" smtClean="0"/>
              <a:t> </a:t>
            </a:r>
            <a:r>
              <a:rPr lang="en-US" baseline="0" dirty="0" err="1" smtClean="0"/>
              <a:t>är</a:t>
            </a:r>
            <a:r>
              <a:rPr lang="en-US" baseline="0" dirty="0" smtClean="0"/>
              <a:t> operational. </a:t>
            </a:r>
          </a:p>
          <a:p>
            <a:endParaRPr lang="en-US" baseline="0" dirty="0" smtClean="0"/>
          </a:p>
          <a:p>
            <a:r>
              <a:rPr lang="en-US" baseline="0" dirty="0" smtClean="0"/>
              <a:t>Om </a:t>
            </a:r>
            <a:r>
              <a:rPr lang="en-US" baseline="0" dirty="0" err="1" smtClean="0"/>
              <a:t>inget</a:t>
            </a:r>
            <a:r>
              <a:rPr lang="en-US" baseline="0" dirty="0" smtClean="0"/>
              <a:t> heartbeat </a:t>
            </a:r>
            <a:r>
              <a:rPr lang="en-US" baseline="0" dirty="0" err="1" smtClean="0"/>
              <a:t>mottas</a:t>
            </a:r>
            <a:r>
              <a:rPr lang="en-US" baseline="0" dirty="0" smtClean="0"/>
              <a:t> </a:t>
            </a:r>
            <a:r>
              <a:rPr lang="en-US" baseline="0" dirty="0" err="1" smtClean="0"/>
              <a:t>från</a:t>
            </a:r>
            <a:r>
              <a:rPr lang="en-US" baseline="0" dirty="0" smtClean="0"/>
              <a:t> en nod </a:t>
            </a:r>
            <a:r>
              <a:rPr lang="en-US" baseline="0" dirty="0" err="1" smtClean="0"/>
              <a:t>inom</a:t>
            </a:r>
            <a:r>
              <a:rPr lang="en-US" baseline="0" dirty="0" smtClean="0"/>
              <a:t> 500 </a:t>
            </a:r>
            <a:r>
              <a:rPr lang="en-US" baseline="0" dirty="0" err="1" smtClean="0"/>
              <a:t>ms</a:t>
            </a:r>
            <a:r>
              <a:rPr lang="en-US" baseline="0" dirty="0" smtClean="0"/>
              <a:t>, </a:t>
            </a:r>
            <a:r>
              <a:rPr lang="en-US" baseline="0" dirty="0" err="1" smtClean="0"/>
              <a:t>så</a:t>
            </a:r>
            <a:r>
              <a:rPr lang="en-US" baseline="0" dirty="0" smtClean="0"/>
              <a:t> </a:t>
            </a:r>
            <a:r>
              <a:rPr lang="en-US" baseline="0" dirty="0" err="1" smtClean="0"/>
              <a:t>antas</a:t>
            </a:r>
            <a:r>
              <a:rPr lang="en-US" baseline="0" dirty="0" smtClean="0"/>
              <a:t> den </a:t>
            </a:r>
            <a:r>
              <a:rPr lang="en-US" baseline="0" dirty="0" err="1" smtClean="0"/>
              <a:t>vara</a:t>
            </a:r>
            <a:r>
              <a:rPr lang="en-US" baseline="0" dirty="0" smtClean="0"/>
              <a:t> </a:t>
            </a:r>
            <a:r>
              <a:rPr lang="en-US" baseline="0" dirty="0" err="1" smtClean="0"/>
              <a:t>död</a:t>
            </a:r>
            <a:r>
              <a:rPr lang="en-US" baseline="0" dirty="0" smtClean="0"/>
              <a:t>, </a:t>
            </a:r>
            <a:r>
              <a:rPr lang="en-US" baseline="0" dirty="0" err="1" smtClean="0"/>
              <a:t>och</a:t>
            </a:r>
            <a:r>
              <a:rPr lang="en-US" baseline="0" dirty="0" smtClean="0"/>
              <a:t> </a:t>
            </a:r>
            <a:r>
              <a:rPr lang="en-US" baseline="0" dirty="0" err="1" smtClean="0"/>
              <a:t>algoritmen</a:t>
            </a:r>
            <a:r>
              <a:rPr lang="en-US" baseline="0" dirty="0" smtClean="0"/>
              <a:t> </a:t>
            </a:r>
            <a:r>
              <a:rPr lang="en-US" baseline="0" dirty="0" err="1" smtClean="0"/>
              <a:t>kan</a:t>
            </a:r>
            <a:r>
              <a:rPr lang="en-US" baseline="0" dirty="0" smtClean="0"/>
              <a:t> </a:t>
            </a:r>
            <a:r>
              <a:rPr lang="en-US" baseline="0" dirty="0" err="1" smtClean="0"/>
              <a:t>köras</a:t>
            </a:r>
            <a:r>
              <a:rPr lang="en-US" baseline="0" dirty="0" smtClean="0"/>
              <a:t> </a:t>
            </a:r>
            <a:r>
              <a:rPr lang="en-US" baseline="0" dirty="0" err="1" smtClean="0"/>
              <a:t>för</a:t>
            </a:r>
            <a:r>
              <a:rPr lang="en-US" baseline="0" dirty="0" smtClean="0"/>
              <a:t> </a:t>
            </a:r>
            <a:r>
              <a:rPr lang="en-US" baseline="0" dirty="0" err="1" smtClean="0"/>
              <a:t>att</a:t>
            </a:r>
            <a:r>
              <a:rPr lang="en-US" baseline="0" dirty="0" smtClean="0"/>
              <a:t> </a:t>
            </a:r>
            <a:r>
              <a:rPr lang="en-US" baseline="0" dirty="0" err="1" smtClean="0"/>
              <a:t>säkerställa</a:t>
            </a:r>
            <a:r>
              <a:rPr lang="en-US" baseline="0" dirty="0" smtClean="0"/>
              <a:t> </a:t>
            </a:r>
            <a:r>
              <a:rPr lang="en-US" baseline="0" dirty="0" err="1" smtClean="0"/>
              <a:t>att</a:t>
            </a:r>
            <a:r>
              <a:rPr lang="en-US" baseline="0" dirty="0" smtClean="0"/>
              <a:t> den </a:t>
            </a:r>
            <a:r>
              <a:rPr lang="en-US" baseline="0" dirty="0" err="1" smtClean="0"/>
              <a:t>önskade</a:t>
            </a:r>
            <a:r>
              <a:rPr lang="en-US" baseline="0" dirty="0" smtClean="0"/>
              <a:t> </a:t>
            </a:r>
            <a:r>
              <a:rPr lang="en-US" baseline="0" dirty="0" err="1" smtClean="0"/>
              <a:t>nivån</a:t>
            </a:r>
            <a:r>
              <a:rPr lang="en-US" baseline="0" dirty="0" smtClean="0"/>
              <a:t> </a:t>
            </a:r>
            <a:r>
              <a:rPr lang="en-US" baseline="0" dirty="0" err="1" smtClean="0"/>
              <a:t>fortfarande</a:t>
            </a:r>
            <a:r>
              <a:rPr lang="en-US" baseline="0" dirty="0" smtClean="0"/>
              <a:t> </a:t>
            </a:r>
            <a:r>
              <a:rPr lang="en-US" baseline="0" dirty="0" err="1" smtClean="0"/>
              <a:t>uppnås</a:t>
            </a:r>
            <a:r>
              <a:rPr lang="en-US" baseline="0" dirty="0" smtClean="0"/>
              <a:t>.</a:t>
            </a:r>
          </a:p>
          <a:p>
            <a:endParaRPr lang="en-US" baseline="0" dirty="0" smtClean="0"/>
          </a:p>
          <a:p>
            <a:r>
              <a:rPr lang="en-US" baseline="0" dirty="0" smtClean="0"/>
              <a:t>Timeout </a:t>
            </a:r>
            <a:r>
              <a:rPr lang="en-US" baseline="0" dirty="0" err="1" smtClean="0"/>
              <a:t>tiden</a:t>
            </a:r>
            <a:r>
              <a:rPr lang="en-US" baseline="0" dirty="0" smtClean="0"/>
              <a:t> </a:t>
            </a:r>
            <a:r>
              <a:rPr lang="en-US" baseline="0" dirty="0" err="1" smtClean="0"/>
              <a:t>på</a:t>
            </a:r>
            <a:r>
              <a:rPr lang="en-US" baseline="0" dirty="0" smtClean="0"/>
              <a:t> 500 </a:t>
            </a:r>
            <a:r>
              <a:rPr lang="en-US" baseline="0" dirty="0" err="1" smtClean="0"/>
              <a:t>ms</a:t>
            </a:r>
            <a:r>
              <a:rPr lang="en-US" baseline="0" dirty="0" smtClean="0"/>
              <a:t> </a:t>
            </a:r>
            <a:r>
              <a:rPr lang="en-US" baseline="0" dirty="0" err="1" smtClean="0"/>
              <a:t>är</a:t>
            </a:r>
            <a:r>
              <a:rPr lang="en-US" baseline="0" dirty="0" smtClean="0"/>
              <a:t> </a:t>
            </a:r>
            <a:r>
              <a:rPr lang="en-US" baseline="0" dirty="0" err="1" smtClean="0"/>
              <a:t>enbart</a:t>
            </a:r>
            <a:r>
              <a:rPr lang="en-US" baseline="0" dirty="0" smtClean="0"/>
              <a:t> en </a:t>
            </a:r>
            <a:r>
              <a:rPr lang="en-US" baseline="0" dirty="0" err="1" smtClean="0"/>
              <a:t>övre</a:t>
            </a:r>
            <a:r>
              <a:rPr lang="en-US" baseline="0" dirty="0" smtClean="0"/>
              <a:t> </a:t>
            </a:r>
            <a:r>
              <a:rPr lang="en-US" baseline="0" dirty="0" err="1" smtClean="0"/>
              <a:t>gräns</a:t>
            </a:r>
            <a:r>
              <a:rPr lang="en-US" baseline="0" dirty="0" smtClean="0"/>
              <a:t> </a:t>
            </a:r>
            <a:r>
              <a:rPr lang="en-US" baseline="0" dirty="0" err="1" smtClean="0"/>
              <a:t>på</a:t>
            </a:r>
            <a:r>
              <a:rPr lang="en-US" baseline="0" dirty="0" smtClean="0"/>
              <a:t> </a:t>
            </a:r>
            <a:r>
              <a:rPr lang="en-US" baseline="0" dirty="0" err="1" smtClean="0"/>
              <a:t>hur</a:t>
            </a:r>
            <a:r>
              <a:rPr lang="en-US" baseline="0" dirty="0" smtClean="0"/>
              <a:t> </a:t>
            </a:r>
            <a:r>
              <a:rPr lang="en-US" baseline="0" dirty="0" err="1" smtClean="0"/>
              <a:t>lång</a:t>
            </a:r>
            <a:r>
              <a:rPr lang="en-US" baseline="0" dirty="0" smtClean="0"/>
              <a:t> </a:t>
            </a:r>
            <a:r>
              <a:rPr lang="en-US" baseline="0" dirty="0" err="1" smtClean="0"/>
              <a:t>tid</a:t>
            </a:r>
            <a:r>
              <a:rPr lang="en-US" baseline="0" dirty="0" smtClean="0"/>
              <a:t> </a:t>
            </a:r>
            <a:r>
              <a:rPr lang="en-US" baseline="0" dirty="0" err="1" smtClean="0"/>
              <a:t>det</a:t>
            </a:r>
            <a:r>
              <a:rPr lang="en-US" baseline="0" dirty="0" smtClean="0"/>
              <a:t> </a:t>
            </a:r>
            <a:r>
              <a:rPr lang="en-US" baseline="0" dirty="0" err="1" smtClean="0"/>
              <a:t>faktiskt</a:t>
            </a:r>
            <a:r>
              <a:rPr lang="en-US" baseline="0" dirty="0" smtClean="0"/>
              <a:t> tar </a:t>
            </a:r>
            <a:r>
              <a:rPr lang="en-US" baseline="0" dirty="0" err="1" smtClean="0"/>
              <a:t>att</a:t>
            </a:r>
            <a:r>
              <a:rPr lang="en-US" baseline="0" dirty="0" smtClean="0"/>
              <a:t> </a:t>
            </a:r>
            <a:r>
              <a:rPr lang="en-US" baseline="0" dirty="0" err="1" smtClean="0"/>
              <a:t>detektera</a:t>
            </a:r>
            <a:r>
              <a:rPr lang="en-US" baseline="0" dirty="0" smtClean="0"/>
              <a:t> </a:t>
            </a:r>
            <a:r>
              <a:rPr lang="en-US" baseline="0" dirty="0" err="1" smtClean="0"/>
              <a:t>att</a:t>
            </a:r>
            <a:r>
              <a:rPr lang="en-US" baseline="0" dirty="0" smtClean="0"/>
              <a:t> en nod </a:t>
            </a:r>
            <a:r>
              <a:rPr lang="en-US" baseline="0" dirty="0" err="1" smtClean="0"/>
              <a:t>är</a:t>
            </a:r>
            <a:r>
              <a:rPr lang="en-US" baseline="0" dirty="0" smtClean="0"/>
              <a:t> </a:t>
            </a:r>
            <a:r>
              <a:rPr lang="en-US" baseline="0" dirty="0" err="1" smtClean="0"/>
              <a:t>död</a:t>
            </a:r>
            <a:r>
              <a:rPr lang="en-US" baseline="0" dirty="0" smtClean="0"/>
              <a:t>.</a:t>
            </a:r>
          </a:p>
          <a:p>
            <a:endParaRPr lang="en-US" baseline="0" dirty="0" smtClean="0"/>
          </a:p>
          <a:p>
            <a:r>
              <a:rPr lang="en-US" baseline="0" dirty="0" err="1" smtClean="0"/>
              <a:t>Bästa</a:t>
            </a:r>
            <a:r>
              <a:rPr lang="en-US" baseline="0" dirty="0" smtClean="0"/>
              <a:t> </a:t>
            </a:r>
            <a:r>
              <a:rPr lang="en-US" baseline="0" dirty="0" err="1" smtClean="0"/>
              <a:t>fallet</a:t>
            </a:r>
            <a:r>
              <a:rPr lang="en-US" baseline="0" dirty="0" smtClean="0"/>
              <a:t> </a:t>
            </a:r>
            <a:r>
              <a:rPr lang="en-US" baseline="0" dirty="0" err="1" smtClean="0"/>
              <a:t>händer</a:t>
            </a:r>
            <a:r>
              <a:rPr lang="en-US" baseline="0" dirty="0" smtClean="0"/>
              <a:t> </a:t>
            </a:r>
            <a:r>
              <a:rPr lang="en-US" baseline="0" dirty="0" err="1" smtClean="0"/>
              <a:t>när</a:t>
            </a:r>
            <a:r>
              <a:rPr lang="en-US" baseline="0" dirty="0" smtClean="0"/>
              <a:t> en nod </a:t>
            </a:r>
            <a:r>
              <a:rPr lang="en-US" baseline="0" dirty="0" err="1" smtClean="0"/>
              <a:t>dör</a:t>
            </a:r>
            <a:r>
              <a:rPr lang="en-US" baseline="0" dirty="0" smtClean="0"/>
              <a:t> </a:t>
            </a:r>
            <a:r>
              <a:rPr lang="en-US" baseline="0" dirty="0" err="1" smtClean="0"/>
              <a:t>precis</a:t>
            </a:r>
            <a:r>
              <a:rPr lang="en-US" baseline="0" dirty="0" smtClean="0"/>
              <a:t> </a:t>
            </a:r>
            <a:r>
              <a:rPr lang="en-US" baseline="0" dirty="0" err="1" smtClean="0"/>
              <a:t>innan</a:t>
            </a:r>
            <a:r>
              <a:rPr lang="en-US" baseline="0" dirty="0" smtClean="0"/>
              <a:t> den </a:t>
            </a:r>
            <a:r>
              <a:rPr lang="en-US" baseline="0" dirty="0" err="1" smtClean="0"/>
              <a:t>skickar</a:t>
            </a:r>
            <a:r>
              <a:rPr lang="en-US" baseline="0" dirty="0" smtClean="0"/>
              <a:t> en heartbeat, </a:t>
            </a:r>
            <a:r>
              <a:rPr lang="en-US" baseline="0" dirty="0" err="1" smtClean="0"/>
              <a:t>medan</a:t>
            </a:r>
            <a:r>
              <a:rPr lang="en-US" baseline="0" dirty="0" smtClean="0"/>
              <a:t> </a:t>
            </a:r>
            <a:r>
              <a:rPr lang="en-US" baseline="0" dirty="0" err="1" smtClean="0"/>
              <a:t>värsta</a:t>
            </a:r>
            <a:r>
              <a:rPr lang="en-US" baseline="0" dirty="0" smtClean="0"/>
              <a:t> </a:t>
            </a:r>
            <a:r>
              <a:rPr lang="en-US" baseline="0" dirty="0" err="1" smtClean="0"/>
              <a:t>fallet</a:t>
            </a:r>
            <a:r>
              <a:rPr lang="en-US" baseline="0" dirty="0" smtClean="0"/>
              <a:t> </a:t>
            </a:r>
            <a:r>
              <a:rPr lang="en-US" baseline="0" dirty="0" err="1" smtClean="0"/>
              <a:t>sker</a:t>
            </a:r>
            <a:r>
              <a:rPr lang="en-US" baseline="0" dirty="0" smtClean="0"/>
              <a:t> </a:t>
            </a:r>
            <a:r>
              <a:rPr lang="en-US" baseline="0" dirty="0" err="1" smtClean="0"/>
              <a:t>när</a:t>
            </a:r>
            <a:r>
              <a:rPr lang="en-US" baseline="0" dirty="0" smtClean="0"/>
              <a:t> en nod </a:t>
            </a:r>
            <a:r>
              <a:rPr lang="en-US" baseline="0" dirty="0" err="1" smtClean="0"/>
              <a:t>dör</a:t>
            </a:r>
            <a:r>
              <a:rPr lang="en-US" baseline="0" dirty="0" smtClean="0"/>
              <a:t> </a:t>
            </a:r>
            <a:r>
              <a:rPr lang="en-US" baseline="0" dirty="0" err="1" smtClean="0"/>
              <a:t>precis</a:t>
            </a:r>
            <a:r>
              <a:rPr lang="en-US" baseline="0" dirty="0" smtClean="0"/>
              <a:t> </a:t>
            </a:r>
            <a:r>
              <a:rPr lang="en-US" baseline="0" dirty="0" err="1" smtClean="0"/>
              <a:t>efter</a:t>
            </a:r>
            <a:r>
              <a:rPr lang="en-US" baseline="0" dirty="0" smtClean="0"/>
              <a:t> den </a:t>
            </a:r>
            <a:r>
              <a:rPr lang="en-US" baseline="0" dirty="0" err="1" smtClean="0"/>
              <a:t>skickat</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34</a:t>
            </a:fld>
            <a:endParaRPr lang="en-US"/>
          </a:p>
        </p:txBody>
      </p:sp>
    </p:spTree>
    <p:extLst>
      <p:ext uri="{BB962C8B-B14F-4D97-AF65-F5344CB8AC3E}">
        <p14:creationId xmlns:p14="http://schemas.microsoft.com/office/powerpoint/2010/main" val="80879767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Värsta</a:t>
            </a:r>
            <a:r>
              <a:rPr lang="en-US" dirty="0" smtClean="0"/>
              <a:t> fall</a:t>
            </a:r>
            <a:r>
              <a:rPr lang="en-US" baseline="0" dirty="0" smtClean="0"/>
              <a:t> till </a:t>
            </a:r>
            <a:r>
              <a:rPr lang="en-US" baseline="0" dirty="0" err="1" smtClean="0"/>
              <a:t>vänster</a:t>
            </a:r>
            <a:r>
              <a:rPr lang="en-US" baseline="0" dirty="0" smtClean="0"/>
              <a:t>, </a:t>
            </a:r>
            <a:r>
              <a:rPr lang="en-US" baseline="0" dirty="0" err="1" smtClean="0"/>
              <a:t>bästa</a:t>
            </a:r>
            <a:r>
              <a:rPr lang="en-US" baseline="0" dirty="0" smtClean="0"/>
              <a:t> till </a:t>
            </a:r>
            <a:r>
              <a:rPr lang="en-US" baseline="0" dirty="0" err="1" smtClean="0"/>
              <a:t>höger</a:t>
            </a:r>
            <a:r>
              <a:rPr lang="en-US" baseline="0" dirty="0" smtClean="0"/>
              <a:t>.</a:t>
            </a:r>
          </a:p>
          <a:p>
            <a:endParaRPr lang="en-US" baseline="0" dirty="0" smtClean="0"/>
          </a:p>
          <a:p>
            <a:r>
              <a:rPr lang="en-US" baseline="0" dirty="0" smtClean="0"/>
              <a:t>I </a:t>
            </a:r>
            <a:r>
              <a:rPr lang="en-US" baseline="0" dirty="0" err="1" smtClean="0"/>
              <a:t>vår</a:t>
            </a:r>
            <a:r>
              <a:rPr lang="en-US" baseline="0" dirty="0" smtClean="0"/>
              <a:t> </a:t>
            </a:r>
            <a:r>
              <a:rPr lang="en-US" baseline="0" dirty="0" err="1" smtClean="0"/>
              <a:t>modell</a:t>
            </a:r>
            <a:r>
              <a:rPr lang="en-US" baseline="0" dirty="0" smtClean="0"/>
              <a:t> </a:t>
            </a:r>
            <a:r>
              <a:rPr lang="en-US" baseline="0" dirty="0" err="1" smtClean="0"/>
              <a:t>använder</a:t>
            </a:r>
            <a:r>
              <a:rPr lang="en-US" baseline="0" dirty="0" smtClean="0"/>
              <a:t> vi den </a:t>
            </a:r>
            <a:r>
              <a:rPr lang="en-US" baseline="0" dirty="0" err="1" smtClean="0"/>
              <a:t>övre</a:t>
            </a:r>
            <a:r>
              <a:rPr lang="en-US" baseline="0" dirty="0" smtClean="0"/>
              <a:t> </a:t>
            </a:r>
            <a:r>
              <a:rPr lang="en-US" baseline="0" dirty="0" err="1" smtClean="0"/>
              <a:t>gränsen</a:t>
            </a:r>
            <a:r>
              <a:rPr lang="en-US" baseline="0" dirty="0" smtClean="0"/>
              <a:t> 500 </a:t>
            </a:r>
            <a:r>
              <a:rPr lang="en-US" baseline="0" dirty="0" err="1" smtClean="0"/>
              <a:t>ms.</a:t>
            </a:r>
            <a:r>
              <a:rPr lang="en-US" baseline="0" dirty="0" smtClean="0"/>
              <a:t> </a:t>
            </a:r>
            <a:r>
              <a:rPr lang="en-US" baseline="0" dirty="0" err="1" smtClean="0"/>
              <a:t>Det</a:t>
            </a:r>
            <a:r>
              <a:rPr lang="en-US" baseline="0" dirty="0" smtClean="0"/>
              <a:t> </a:t>
            </a:r>
            <a:r>
              <a:rPr lang="en-US" baseline="0" dirty="0" err="1" smtClean="0"/>
              <a:t>är</a:t>
            </a:r>
            <a:r>
              <a:rPr lang="en-US" baseline="0" dirty="0" smtClean="0"/>
              <a:t> </a:t>
            </a:r>
            <a:r>
              <a:rPr lang="en-US" baseline="0" dirty="0" err="1" smtClean="0"/>
              <a:t>säkert</a:t>
            </a:r>
            <a:r>
              <a:rPr lang="en-US" baseline="0" dirty="0" smtClean="0"/>
              <a:t> </a:t>
            </a:r>
            <a:r>
              <a:rPr lang="en-US" baseline="0" dirty="0" err="1" smtClean="0"/>
              <a:t>att</a:t>
            </a:r>
            <a:r>
              <a:rPr lang="en-US" baseline="0" dirty="0" smtClean="0"/>
              <a:t> </a:t>
            </a:r>
            <a:r>
              <a:rPr lang="en-US" baseline="0" dirty="0" err="1" smtClean="0"/>
              <a:t>göra</a:t>
            </a:r>
            <a:r>
              <a:rPr lang="en-US" baseline="0" dirty="0" smtClean="0"/>
              <a:t> </a:t>
            </a:r>
            <a:r>
              <a:rPr lang="en-US" baseline="0" dirty="0" err="1" smtClean="0"/>
              <a:t>eftersom</a:t>
            </a:r>
            <a:r>
              <a:rPr lang="en-US" baseline="0" dirty="0" smtClean="0"/>
              <a:t> </a:t>
            </a:r>
            <a:r>
              <a:rPr lang="en-US" baseline="0" dirty="0" err="1" smtClean="0"/>
              <a:t>det</a:t>
            </a:r>
            <a:r>
              <a:rPr lang="en-US" baseline="0" dirty="0" smtClean="0"/>
              <a:t> </a:t>
            </a:r>
            <a:r>
              <a:rPr lang="en-US" baseline="0" dirty="0" err="1" smtClean="0"/>
              <a:t>innebär</a:t>
            </a:r>
            <a:r>
              <a:rPr lang="en-US" baseline="0" dirty="0" smtClean="0"/>
              <a:t> </a:t>
            </a:r>
            <a:r>
              <a:rPr lang="en-US" baseline="0" dirty="0" err="1" smtClean="0"/>
              <a:t>att</a:t>
            </a:r>
            <a:r>
              <a:rPr lang="en-US" baseline="0" dirty="0" smtClean="0"/>
              <a:t> den </a:t>
            </a:r>
            <a:r>
              <a:rPr lang="en-US" baseline="0" dirty="0" err="1" smtClean="0"/>
              <a:t>beräknade</a:t>
            </a:r>
            <a:r>
              <a:rPr lang="en-US" baseline="0" dirty="0" smtClean="0"/>
              <a:t> </a:t>
            </a:r>
            <a:r>
              <a:rPr lang="en-US" baseline="0" dirty="0" err="1" smtClean="0"/>
              <a:t>tillförlitligheten</a:t>
            </a:r>
            <a:r>
              <a:rPr lang="en-US" baseline="0" dirty="0" smtClean="0"/>
              <a:t> </a:t>
            </a:r>
            <a:r>
              <a:rPr lang="en-US" baseline="0" dirty="0" err="1" smtClean="0"/>
              <a:t>är</a:t>
            </a:r>
            <a:r>
              <a:rPr lang="en-US" baseline="0" dirty="0" smtClean="0"/>
              <a:t> </a:t>
            </a:r>
            <a:r>
              <a:rPr lang="en-US" baseline="0" dirty="0" err="1" smtClean="0"/>
              <a:t>samma</a:t>
            </a:r>
            <a:r>
              <a:rPr lang="en-US" baseline="0" dirty="0" smtClean="0"/>
              <a:t> </a:t>
            </a:r>
            <a:r>
              <a:rPr lang="en-US" baseline="0" dirty="0" err="1" smtClean="0"/>
              <a:t>eller</a:t>
            </a:r>
            <a:r>
              <a:rPr lang="en-US" baseline="0" dirty="0" smtClean="0"/>
              <a:t> </a:t>
            </a:r>
            <a:r>
              <a:rPr lang="en-US" baseline="0" dirty="0" err="1" smtClean="0"/>
              <a:t>sämre</a:t>
            </a:r>
            <a:r>
              <a:rPr lang="en-US" baseline="0" dirty="0" smtClean="0"/>
              <a:t> </a:t>
            </a:r>
            <a:r>
              <a:rPr lang="en-US" baseline="0" dirty="0" err="1" smtClean="0"/>
              <a:t>än</a:t>
            </a:r>
            <a:r>
              <a:rPr lang="en-US" baseline="0" dirty="0" smtClean="0"/>
              <a:t> den </a:t>
            </a:r>
            <a:r>
              <a:rPr lang="en-US" baseline="0" dirty="0" err="1" smtClean="0"/>
              <a:t>faktiska</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35</a:t>
            </a:fld>
            <a:endParaRPr lang="en-US"/>
          </a:p>
        </p:txBody>
      </p:sp>
    </p:spTree>
    <p:extLst>
      <p:ext uri="{BB962C8B-B14F-4D97-AF65-F5344CB8AC3E}">
        <p14:creationId xmlns:p14="http://schemas.microsoft.com/office/powerpoint/2010/main" val="24842708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Som</a:t>
            </a:r>
            <a:r>
              <a:rPr lang="en-US" dirty="0" smtClean="0"/>
              <a:t> vi </a:t>
            </a:r>
            <a:r>
              <a:rPr lang="en-US" dirty="0" err="1" smtClean="0"/>
              <a:t>sa</a:t>
            </a:r>
            <a:r>
              <a:rPr lang="en-US" dirty="0" smtClean="0"/>
              <a:t> </a:t>
            </a:r>
            <a:r>
              <a:rPr lang="en-US" dirty="0" err="1" smtClean="0"/>
              <a:t>så</a:t>
            </a:r>
            <a:r>
              <a:rPr lang="en-US" baseline="0" dirty="0" smtClean="0"/>
              <a:t> </a:t>
            </a:r>
            <a:r>
              <a:rPr lang="en-US" baseline="0" dirty="0" err="1" smtClean="0"/>
              <a:t>måste</a:t>
            </a:r>
            <a:r>
              <a:rPr lang="en-US" baseline="0" dirty="0" smtClean="0"/>
              <a:t> </a:t>
            </a:r>
            <a:r>
              <a:rPr lang="en-US" baseline="0" dirty="0" err="1" smtClean="0"/>
              <a:t>denna</a:t>
            </a:r>
            <a:r>
              <a:rPr lang="en-US" baseline="0" dirty="0" smtClean="0"/>
              <a:t> </a:t>
            </a:r>
            <a:r>
              <a:rPr lang="en-US" baseline="0" dirty="0" err="1" smtClean="0"/>
              <a:t>algoritmen</a:t>
            </a:r>
            <a:r>
              <a:rPr lang="en-US" baseline="0" dirty="0" smtClean="0"/>
              <a:t> </a:t>
            </a:r>
            <a:r>
              <a:rPr lang="en-US" baseline="0" dirty="0" err="1" smtClean="0"/>
              <a:t>köras</a:t>
            </a:r>
            <a:r>
              <a:rPr lang="en-US" baseline="0" dirty="0" smtClean="0"/>
              <a:t> </a:t>
            </a:r>
            <a:r>
              <a:rPr lang="en-US" baseline="0" dirty="0" err="1" smtClean="0"/>
              <a:t>varje</a:t>
            </a:r>
            <a:r>
              <a:rPr lang="en-US" baseline="0" dirty="0" smtClean="0"/>
              <a:t> </a:t>
            </a:r>
            <a:r>
              <a:rPr lang="en-US" baseline="0" dirty="0" err="1" smtClean="0"/>
              <a:t>gång</a:t>
            </a:r>
            <a:r>
              <a:rPr lang="en-US" baseline="0" dirty="0" smtClean="0"/>
              <a:t> en nod </a:t>
            </a:r>
            <a:r>
              <a:rPr lang="en-US" baseline="0" dirty="0" err="1" smtClean="0"/>
              <a:t>dör</a:t>
            </a:r>
            <a:r>
              <a:rPr lang="en-US" baseline="0" dirty="0" smtClean="0"/>
              <a:t>.</a:t>
            </a:r>
          </a:p>
          <a:p>
            <a:endParaRPr lang="en-US" baseline="0" dirty="0" smtClean="0"/>
          </a:p>
          <a:p>
            <a:r>
              <a:rPr lang="en-US" baseline="0" dirty="0" smtClean="0"/>
              <a:t>Men </a:t>
            </a:r>
            <a:r>
              <a:rPr lang="en-US" baseline="0" dirty="0" err="1" smtClean="0"/>
              <a:t>alla</a:t>
            </a:r>
            <a:r>
              <a:rPr lang="en-US" baseline="0" dirty="0" smtClean="0"/>
              <a:t> </a:t>
            </a:r>
            <a:r>
              <a:rPr lang="en-US" baseline="0" dirty="0" err="1" smtClean="0"/>
              <a:t>noder</a:t>
            </a:r>
            <a:r>
              <a:rPr lang="en-US" baseline="0" dirty="0" smtClean="0"/>
              <a:t> </a:t>
            </a:r>
            <a:r>
              <a:rPr lang="en-US" baseline="0" dirty="0" err="1" smtClean="0"/>
              <a:t>som</a:t>
            </a:r>
            <a:r>
              <a:rPr lang="en-US" baseline="0" dirty="0" smtClean="0"/>
              <a:t> </a:t>
            </a:r>
            <a:r>
              <a:rPr lang="en-US" baseline="0" dirty="0" err="1" smtClean="0"/>
              <a:t>detekerar</a:t>
            </a:r>
            <a:r>
              <a:rPr lang="en-US" baseline="0" dirty="0" smtClean="0"/>
              <a:t> </a:t>
            </a:r>
            <a:r>
              <a:rPr lang="en-US" baseline="0" dirty="0" err="1" smtClean="0"/>
              <a:t>ett</a:t>
            </a:r>
            <a:r>
              <a:rPr lang="en-US" baseline="0" dirty="0" smtClean="0"/>
              <a:t> </a:t>
            </a:r>
            <a:r>
              <a:rPr lang="en-US" baseline="0" dirty="0" err="1" smtClean="0"/>
              <a:t>fel</a:t>
            </a:r>
            <a:r>
              <a:rPr lang="en-US" baseline="0" dirty="0" smtClean="0"/>
              <a:t> </a:t>
            </a:r>
            <a:r>
              <a:rPr lang="en-US" baseline="0" dirty="0" err="1" smtClean="0"/>
              <a:t>kan</a:t>
            </a:r>
            <a:r>
              <a:rPr lang="en-US" baseline="0" dirty="0" smtClean="0"/>
              <a:t> </a:t>
            </a:r>
            <a:r>
              <a:rPr lang="en-US" baseline="0" dirty="0" err="1" smtClean="0"/>
              <a:t>inte</a:t>
            </a:r>
            <a:r>
              <a:rPr lang="en-US" baseline="0" dirty="0" smtClean="0"/>
              <a:t> </a:t>
            </a:r>
            <a:r>
              <a:rPr lang="en-US" baseline="0" dirty="0" err="1" smtClean="0"/>
              <a:t>köra</a:t>
            </a:r>
            <a:r>
              <a:rPr lang="en-US" baseline="0" dirty="0" smtClean="0"/>
              <a:t> den, </a:t>
            </a:r>
            <a:r>
              <a:rPr lang="en-US" baseline="0" dirty="0" err="1" smtClean="0"/>
              <a:t>eftersom</a:t>
            </a:r>
            <a:r>
              <a:rPr lang="en-US" baseline="0" dirty="0" smtClean="0"/>
              <a:t> </a:t>
            </a:r>
            <a:r>
              <a:rPr lang="en-US" baseline="0" dirty="0" err="1" smtClean="0"/>
              <a:t>det</a:t>
            </a:r>
            <a:r>
              <a:rPr lang="en-US" baseline="0" dirty="0" smtClean="0"/>
              <a:t> </a:t>
            </a:r>
            <a:r>
              <a:rPr lang="en-US" baseline="0" dirty="0" err="1" smtClean="0"/>
              <a:t>skulle</a:t>
            </a:r>
            <a:r>
              <a:rPr lang="en-US" baseline="0" dirty="0" smtClean="0"/>
              <a:t> </a:t>
            </a:r>
            <a:r>
              <a:rPr lang="en-US" baseline="0" dirty="0" err="1" smtClean="0"/>
              <a:t>innebära</a:t>
            </a:r>
            <a:r>
              <a:rPr lang="en-US" baseline="0" dirty="0" smtClean="0"/>
              <a:t> </a:t>
            </a:r>
            <a:r>
              <a:rPr lang="en-US" baseline="0" dirty="0" err="1" smtClean="0"/>
              <a:t>att</a:t>
            </a:r>
            <a:r>
              <a:rPr lang="en-US" baseline="0" dirty="0" smtClean="0"/>
              <a:t> </a:t>
            </a:r>
            <a:r>
              <a:rPr lang="en-US" baseline="0" dirty="0" err="1" smtClean="0"/>
              <a:t>alla</a:t>
            </a:r>
            <a:r>
              <a:rPr lang="en-US" baseline="0" dirty="0" smtClean="0"/>
              <a:t> </a:t>
            </a:r>
            <a:r>
              <a:rPr lang="en-US" baseline="0" dirty="0" err="1" smtClean="0"/>
              <a:t>inser</a:t>
            </a:r>
            <a:r>
              <a:rPr lang="en-US" baseline="0" dirty="0" smtClean="0"/>
              <a:t> </a:t>
            </a:r>
            <a:r>
              <a:rPr lang="en-US" baseline="0" dirty="0" err="1" smtClean="0"/>
              <a:t>att</a:t>
            </a:r>
            <a:r>
              <a:rPr lang="en-US" baseline="0" dirty="0" smtClean="0"/>
              <a:t> en </a:t>
            </a:r>
            <a:r>
              <a:rPr lang="en-US" baseline="0" dirty="0" err="1" smtClean="0"/>
              <a:t>ny</a:t>
            </a:r>
            <a:r>
              <a:rPr lang="en-US" baseline="0" dirty="0" smtClean="0"/>
              <a:t> </a:t>
            </a:r>
            <a:r>
              <a:rPr lang="en-US" baseline="0" dirty="0" err="1" smtClean="0"/>
              <a:t>replika</a:t>
            </a:r>
            <a:r>
              <a:rPr lang="en-US" baseline="0" dirty="0" smtClean="0"/>
              <a:t> </a:t>
            </a:r>
            <a:r>
              <a:rPr lang="en-US" baseline="0" dirty="0" err="1" smtClean="0"/>
              <a:t>behövs</a:t>
            </a:r>
            <a:r>
              <a:rPr lang="en-US" baseline="0" dirty="0" smtClean="0"/>
              <a:t>, </a:t>
            </a:r>
            <a:r>
              <a:rPr lang="en-US" baseline="0" dirty="0" err="1" smtClean="0"/>
              <a:t>och</a:t>
            </a:r>
            <a:r>
              <a:rPr lang="en-US" baseline="0" dirty="0" smtClean="0"/>
              <a:t> </a:t>
            </a:r>
            <a:r>
              <a:rPr lang="en-US" baseline="0" dirty="0" err="1" smtClean="0"/>
              <a:t>då</a:t>
            </a:r>
            <a:r>
              <a:rPr lang="en-US" baseline="0" dirty="0" smtClean="0"/>
              <a:t> </a:t>
            </a:r>
            <a:r>
              <a:rPr lang="en-US" baseline="0" dirty="0" err="1" smtClean="0"/>
              <a:t>skapar</a:t>
            </a:r>
            <a:r>
              <a:rPr lang="en-US" baseline="0" dirty="0" smtClean="0"/>
              <a:t> en </a:t>
            </a:r>
            <a:r>
              <a:rPr lang="en-US" baseline="0" dirty="0" err="1" smtClean="0"/>
              <a:t>ny</a:t>
            </a:r>
            <a:r>
              <a:rPr lang="en-US" baseline="0" dirty="0" smtClean="0"/>
              <a:t> </a:t>
            </a:r>
            <a:r>
              <a:rPr lang="en-US" baseline="0" dirty="0" err="1" smtClean="0"/>
              <a:t>replika</a:t>
            </a:r>
            <a:r>
              <a:rPr lang="en-US" baseline="0" dirty="0" smtClean="0"/>
              <a:t>, </a:t>
            </a:r>
            <a:r>
              <a:rPr lang="en-US" baseline="0" dirty="0" err="1" smtClean="0"/>
              <a:t>vilket</a:t>
            </a:r>
            <a:r>
              <a:rPr lang="en-US" baseline="0" dirty="0" smtClean="0"/>
              <a:t> </a:t>
            </a:r>
            <a:r>
              <a:rPr lang="en-US" baseline="0" dirty="0" err="1" smtClean="0"/>
              <a:t>resulterar</a:t>
            </a:r>
            <a:r>
              <a:rPr lang="en-US" baseline="0" dirty="0" smtClean="0"/>
              <a:t> I </a:t>
            </a:r>
            <a:r>
              <a:rPr lang="en-US" baseline="0" dirty="0" err="1" smtClean="0"/>
              <a:t>att</a:t>
            </a:r>
            <a:r>
              <a:rPr lang="en-US" baseline="0" dirty="0" smtClean="0"/>
              <a:t> vi </a:t>
            </a:r>
            <a:r>
              <a:rPr lang="en-US" baseline="0" dirty="0" err="1" smtClean="0"/>
              <a:t>helt</a:t>
            </a:r>
            <a:r>
              <a:rPr lang="en-US" baseline="0" dirty="0" smtClean="0"/>
              <a:t> </a:t>
            </a:r>
            <a:r>
              <a:rPr lang="en-US" baseline="0" dirty="0" err="1" smtClean="0"/>
              <a:t>plötsligt</a:t>
            </a:r>
            <a:r>
              <a:rPr lang="en-US" baseline="0" dirty="0" smtClean="0"/>
              <a:t> </a:t>
            </a:r>
            <a:r>
              <a:rPr lang="en-US" baseline="0" dirty="0" err="1" smtClean="0"/>
              <a:t>fått</a:t>
            </a:r>
            <a:r>
              <a:rPr lang="en-US" baseline="0" dirty="0" smtClean="0"/>
              <a:t> </a:t>
            </a:r>
            <a:r>
              <a:rPr lang="en-US" baseline="0" dirty="0" err="1" smtClean="0"/>
              <a:t>alldeles</a:t>
            </a:r>
            <a:r>
              <a:rPr lang="en-US" baseline="0" dirty="0" smtClean="0"/>
              <a:t> </a:t>
            </a:r>
            <a:r>
              <a:rPr lang="en-US" baseline="0" dirty="0" err="1" smtClean="0"/>
              <a:t>för</a:t>
            </a:r>
            <a:r>
              <a:rPr lang="en-US" baseline="0" dirty="0" smtClean="0"/>
              <a:t> </a:t>
            </a:r>
            <a:r>
              <a:rPr lang="en-US" baseline="0" dirty="0" err="1" smtClean="0"/>
              <a:t>många</a:t>
            </a:r>
            <a:r>
              <a:rPr lang="en-US" baseline="0" dirty="0" smtClean="0"/>
              <a:t> </a:t>
            </a:r>
            <a:r>
              <a:rPr lang="en-US" baseline="0" dirty="0" err="1" smtClean="0"/>
              <a:t>replikor</a:t>
            </a:r>
            <a:r>
              <a:rPr lang="en-US" baseline="0" dirty="0" smtClean="0"/>
              <a:t>, </a:t>
            </a:r>
            <a:r>
              <a:rPr lang="en-US" baseline="0" dirty="0" err="1" smtClean="0"/>
              <a:t>fler</a:t>
            </a:r>
            <a:r>
              <a:rPr lang="en-US" baseline="0" dirty="0" smtClean="0"/>
              <a:t> </a:t>
            </a:r>
            <a:r>
              <a:rPr lang="en-US" baseline="0" dirty="0" err="1" smtClean="0"/>
              <a:t>än</a:t>
            </a:r>
            <a:r>
              <a:rPr lang="en-US" baseline="0" dirty="0" smtClean="0"/>
              <a:t> vi </a:t>
            </a:r>
            <a:r>
              <a:rPr lang="en-US" baseline="0" dirty="0" err="1" smtClean="0"/>
              <a:t>behöver</a:t>
            </a:r>
            <a:r>
              <a:rPr lang="en-US" baseline="0" dirty="0" smtClean="0"/>
              <a:t>.</a:t>
            </a:r>
          </a:p>
          <a:p>
            <a:endParaRPr lang="en-US" baseline="0" dirty="0" smtClean="0"/>
          </a:p>
          <a:p>
            <a:r>
              <a:rPr lang="en-US" baseline="0" dirty="0" err="1" smtClean="0"/>
              <a:t>Istället</a:t>
            </a:r>
            <a:r>
              <a:rPr lang="en-US" baseline="0" dirty="0" smtClean="0"/>
              <a:t> </a:t>
            </a:r>
            <a:r>
              <a:rPr lang="en-US" baseline="0" dirty="0" err="1" smtClean="0"/>
              <a:t>så</a:t>
            </a:r>
            <a:r>
              <a:rPr lang="en-US" baseline="0" dirty="0" smtClean="0"/>
              <a:t> </a:t>
            </a:r>
            <a:r>
              <a:rPr lang="en-US" baseline="0" dirty="0" err="1" smtClean="0"/>
              <a:t>väljs</a:t>
            </a:r>
            <a:r>
              <a:rPr lang="en-US" baseline="0" dirty="0" smtClean="0"/>
              <a:t> en </a:t>
            </a:r>
            <a:r>
              <a:rPr lang="en-US" baseline="0" dirty="0" err="1" smtClean="0"/>
              <a:t>av</a:t>
            </a:r>
            <a:r>
              <a:rPr lang="en-US" baseline="0" dirty="0" smtClean="0"/>
              <a:t> de </a:t>
            </a:r>
            <a:r>
              <a:rPr lang="en-US" baseline="0" dirty="0" err="1" smtClean="0"/>
              <a:t>noderna</a:t>
            </a:r>
            <a:r>
              <a:rPr lang="en-US" baseline="0" dirty="0" smtClean="0"/>
              <a:t> </a:t>
            </a:r>
            <a:r>
              <a:rPr lang="en-US" baseline="0" dirty="0" err="1" smtClean="0"/>
              <a:t>som</a:t>
            </a:r>
            <a:r>
              <a:rPr lang="en-US" baseline="0" dirty="0" smtClean="0"/>
              <a:t> </a:t>
            </a:r>
            <a:r>
              <a:rPr lang="en-US" baseline="0" dirty="0" err="1" smtClean="0"/>
              <a:t>är</a:t>
            </a:r>
            <a:r>
              <a:rPr lang="en-US" baseline="0" dirty="0" smtClean="0"/>
              <a:t> </a:t>
            </a:r>
            <a:r>
              <a:rPr lang="en-US" baseline="0" dirty="0" err="1" smtClean="0"/>
              <a:t>kvar</a:t>
            </a:r>
            <a:r>
              <a:rPr lang="en-US" baseline="0" dirty="0" smtClean="0"/>
              <a:t> </a:t>
            </a:r>
            <a:r>
              <a:rPr lang="en-US" baseline="0" dirty="0" err="1" smtClean="0"/>
              <a:t>ut</a:t>
            </a:r>
            <a:r>
              <a:rPr lang="en-US" baseline="0" dirty="0" smtClean="0"/>
              <a:t>, </a:t>
            </a:r>
            <a:r>
              <a:rPr lang="en-US" baseline="0" dirty="0" err="1" smtClean="0"/>
              <a:t>genom</a:t>
            </a:r>
            <a:r>
              <a:rPr lang="en-US" baseline="0" dirty="0" smtClean="0"/>
              <a:t> </a:t>
            </a:r>
            <a:r>
              <a:rPr lang="en-US" baseline="0" dirty="0" err="1" smtClean="0"/>
              <a:t>högsta</a:t>
            </a:r>
            <a:r>
              <a:rPr lang="en-US" baseline="0" dirty="0" smtClean="0"/>
              <a:t> ID, </a:t>
            </a:r>
            <a:r>
              <a:rPr lang="en-US" baseline="0" dirty="0" err="1" smtClean="0"/>
              <a:t>som</a:t>
            </a:r>
            <a:r>
              <a:rPr lang="en-US" baseline="0" dirty="0" smtClean="0"/>
              <a:t> </a:t>
            </a:r>
            <a:r>
              <a:rPr lang="en-US" baseline="0" dirty="0" err="1" smtClean="0"/>
              <a:t>då</a:t>
            </a:r>
            <a:r>
              <a:rPr lang="en-US" baseline="0" dirty="0" smtClean="0"/>
              <a:t> </a:t>
            </a:r>
            <a:r>
              <a:rPr lang="en-US" baseline="0" dirty="0" err="1" smtClean="0"/>
              <a:t>får</a:t>
            </a:r>
            <a:r>
              <a:rPr lang="en-US" baseline="0" dirty="0" smtClean="0"/>
              <a:t> I </a:t>
            </a:r>
            <a:r>
              <a:rPr lang="en-US" baseline="0" dirty="0" err="1" smtClean="0"/>
              <a:t>uppdrag</a:t>
            </a:r>
            <a:r>
              <a:rPr lang="en-US" baseline="0" dirty="0" smtClean="0"/>
              <a:t> </a:t>
            </a:r>
            <a:r>
              <a:rPr lang="en-US" baseline="0" dirty="0" err="1" smtClean="0"/>
              <a:t>att</a:t>
            </a:r>
            <a:r>
              <a:rPr lang="en-US" baseline="0" dirty="0" smtClean="0"/>
              <a:t> </a:t>
            </a:r>
            <a:r>
              <a:rPr lang="en-US" baseline="0" dirty="0" err="1" smtClean="0"/>
              <a:t>köra</a:t>
            </a:r>
            <a:r>
              <a:rPr lang="en-US" baseline="0" dirty="0" smtClean="0"/>
              <a:t> </a:t>
            </a:r>
            <a:r>
              <a:rPr lang="en-US" baseline="0" dirty="0" err="1" smtClean="0"/>
              <a:t>algoritmen</a:t>
            </a:r>
            <a:r>
              <a:rPr lang="en-US" baseline="0" dirty="0" smtClean="0"/>
              <a:t>. De </a:t>
            </a:r>
            <a:r>
              <a:rPr lang="en-US" baseline="0" dirty="0" err="1" smtClean="0"/>
              <a:t>övriga</a:t>
            </a:r>
            <a:r>
              <a:rPr lang="en-US" baseline="0" dirty="0" smtClean="0"/>
              <a:t> </a:t>
            </a:r>
            <a:r>
              <a:rPr lang="en-US" baseline="0" dirty="0" err="1" smtClean="0"/>
              <a:t>noderna</a:t>
            </a:r>
            <a:r>
              <a:rPr lang="en-US" baseline="0" dirty="0" smtClean="0"/>
              <a:t> </a:t>
            </a:r>
            <a:r>
              <a:rPr lang="en-US" baseline="0" dirty="0" err="1" smtClean="0"/>
              <a:t>kommer</a:t>
            </a:r>
            <a:r>
              <a:rPr lang="en-US" baseline="0" dirty="0" smtClean="0"/>
              <a:t> </a:t>
            </a:r>
            <a:r>
              <a:rPr lang="en-US" baseline="0" dirty="0" err="1" smtClean="0"/>
              <a:t>skicka</a:t>
            </a:r>
            <a:r>
              <a:rPr lang="en-US" baseline="0" dirty="0" smtClean="0"/>
              <a:t> </a:t>
            </a:r>
            <a:r>
              <a:rPr lang="en-US" baseline="0" dirty="0" err="1" smtClean="0"/>
              <a:t>ett</a:t>
            </a:r>
            <a:r>
              <a:rPr lang="en-US" baseline="0" dirty="0" smtClean="0"/>
              <a:t> </a:t>
            </a:r>
            <a:r>
              <a:rPr lang="en-US" i="1" baseline="0" dirty="0" smtClean="0"/>
              <a:t>lost node</a:t>
            </a:r>
            <a:r>
              <a:rPr lang="en-US" i="0" baseline="0" dirty="0" smtClean="0"/>
              <a:t> </a:t>
            </a:r>
            <a:r>
              <a:rPr lang="en-US" i="0" baseline="0" dirty="0" err="1" smtClean="0"/>
              <a:t>meddelande</a:t>
            </a:r>
            <a:r>
              <a:rPr lang="en-US" i="0" baseline="0" dirty="0" smtClean="0"/>
              <a:t> till </a:t>
            </a:r>
            <a:r>
              <a:rPr lang="en-US" i="0" baseline="0" dirty="0" err="1" smtClean="0"/>
              <a:t>denna</a:t>
            </a:r>
            <a:r>
              <a:rPr lang="en-US" i="0" baseline="0" dirty="0" smtClean="0"/>
              <a:t> </a:t>
            </a:r>
            <a:r>
              <a:rPr lang="en-US" i="0" baseline="0" dirty="0" err="1" smtClean="0"/>
              <a:t>noden</a:t>
            </a:r>
            <a:r>
              <a:rPr lang="en-US" i="0" baseline="0" dirty="0" smtClean="0"/>
              <a:t>, </a:t>
            </a:r>
            <a:r>
              <a:rPr lang="en-US" i="0" baseline="0" dirty="0" err="1" smtClean="0"/>
              <a:t>och</a:t>
            </a:r>
            <a:r>
              <a:rPr lang="en-US" i="0" baseline="0" dirty="0" smtClean="0"/>
              <a:t> </a:t>
            </a:r>
            <a:r>
              <a:rPr lang="en-US" i="0" baseline="0" dirty="0" err="1" smtClean="0"/>
              <a:t>få</a:t>
            </a:r>
            <a:r>
              <a:rPr lang="en-US" i="0" baseline="0" dirty="0" smtClean="0"/>
              <a:t> </a:t>
            </a:r>
            <a:r>
              <a:rPr lang="en-US" i="0" baseline="0" dirty="0" err="1" smtClean="0"/>
              <a:t>ett</a:t>
            </a:r>
            <a:r>
              <a:rPr lang="en-US" i="0" baseline="0" dirty="0" smtClean="0"/>
              <a:t> </a:t>
            </a:r>
            <a:r>
              <a:rPr lang="en-US" i="0" baseline="0" dirty="0" err="1" smtClean="0"/>
              <a:t>svar</a:t>
            </a:r>
            <a:r>
              <a:rPr lang="en-US" i="0" baseline="0" dirty="0" smtClean="0"/>
              <a:t> </a:t>
            </a:r>
            <a:r>
              <a:rPr lang="en-US" i="0" baseline="0" dirty="0" err="1" smtClean="0"/>
              <a:t>när</a:t>
            </a:r>
            <a:r>
              <a:rPr lang="en-US" i="0" baseline="0" dirty="0" smtClean="0"/>
              <a:t> den </a:t>
            </a:r>
            <a:r>
              <a:rPr lang="en-US" i="0" baseline="0" dirty="0" err="1" smtClean="0"/>
              <a:t>är</a:t>
            </a:r>
            <a:r>
              <a:rPr lang="en-US" i="0" baseline="0" dirty="0" smtClean="0"/>
              <a:t> </a:t>
            </a:r>
            <a:r>
              <a:rPr lang="en-US" i="0" baseline="0" dirty="0" err="1" smtClean="0"/>
              <a:t>klar</a:t>
            </a:r>
            <a:r>
              <a:rPr lang="en-US" i="0" baseline="0" dirty="0" smtClean="0"/>
              <a:t>. </a:t>
            </a:r>
          </a:p>
          <a:p>
            <a:endParaRPr lang="en-US" i="0" baseline="0" dirty="0" smtClean="0"/>
          </a:p>
          <a:p>
            <a:r>
              <a:rPr lang="en-US" i="0" baseline="0" dirty="0" smtClean="0"/>
              <a:t>Om den </a:t>
            </a:r>
            <a:r>
              <a:rPr lang="en-US" i="0" baseline="0" dirty="0" err="1" smtClean="0"/>
              <a:t>valda</a:t>
            </a:r>
            <a:r>
              <a:rPr lang="en-US" i="0" baseline="0" dirty="0" smtClean="0"/>
              <a:t> </a:t>
            </a:r>
            <a:r>
              <a:rPr lang="en-US" i="0" baseline="0" dirty="0" err="1" smtClean="0"/>
              <a:t>noden</a:t>
            </a:r>
            <a:r>
              <a:rPr lang="en-US" i="0" baseline="0" dirty="0" smtClean="0"/>
              <a:t> </a:t>
            </a:r>
            <a:r>
              <a:rPr lang="en-US" i="0" baseline="0" dirty="0" err="1" smtClean="0"/>
              <a:t>själv</a:t>
            </a:r>
            <a:r>
              <a:rPr lang="en-US" i="0" baseline="0" dirty="0" smtClean="0"/>
              <a:t> </a:t>
            </a:r>
            <a:r>
              <a:rPr lang="en-US" i="0" baseline="0" dirty="0" err="1" smtClean="0"/>
              <a:t>dör</a:t>
            </a:r>
            <a:r>
              <a:rPr lang="en-US" i="0" baseline="0" dirty="0" smtClean="0"/>
              <a:t> </a:t>
            </a:r>
            <a:r>
              <a:rPr lang="en-US" i="0" baseline="0" dirty="0" err="1" smtClean="0"/>
              <a:t>innan</a:t>
            </a:r>
            <a:r>
              <a:rPr lang="en-US" i="0" baseline="0" dirty="0" smtClean="0"/>
              <a:t> den </a:t>
            </a:r>
            <a:r>
              <a:rPr lang="en-US" i="0" baseline="0" dirty="0" err="1" smtClean="0"/>
              <a:t>är</a:t>
            </a:r>
            <a:r>
              <a:rPr lang="en-US" i="0" baseline="0" dirty="0" smtClean="0"/>
              <a:t> </a:t>
            </a:r>
            <a:r>
              <a:rPr lang="en-US" i="0" baseline="0" dirty="0" err="1" smtClean="0"/>
              <a:t>klar</a:t>
            </a:r>
            <a:r>
              <a:rPr lang="en-US" i="0" baseline="0" dirty="0" smtClean="0"/>
              <a:t>, </a:t>
            </a:r>
            <a:r>
              <a:rPr lang="en-US" i="0" baseline="0" dirty="0" err="1" smtClean="0"/>
              <a:t>så</a:t>
            </a:r>
            <a:r>
              <a:rPr lang="en-US" i="0" baseline="0" dirty="0" smtClean="0"/>
              <a:t> </a:t>
            </a:r>
            <a:r>
              <a:rPr lang="en-US" i="0" baseline="0" dirty="0" err="1" smtClean="0"/>
              <a:t>kommer</a:t>
            </a:r>
            <a:r>
              <a:rPr lang="en-US" i="0" baseline="0" dirty="0" smtClean="0"/>
              <a:t> de </a:t>
            </a:r>
            <a:r>
              <a:rPr lang="en-US" i="0" baseline="0" dirty="0" err="1" smtClean="0"/>
              <a:t>andra</a:t>
            </a:r>
            <a:r>
              <a:rPr lang="en-US" i="0" baseline="0" dirty="0" smtClean="0"/>
              <a:t> </a:t>
            </a:r>
            <a:r>
              <a:rPr lang="en-US" i="0" baseline="0" dirty="0" err="1" smtClean="0"/>
              <a:t>noderna</a:t>
            </a:r>
            <a:r>
              <a:rPr lang="en-US" i="0" baseline="0" dirty="0" smtClean="0"/>
              <a:t> </a:t>
            </a:r>
            <a:r>
              <a:rPr lang="en-US" i="0" baseline="0" dirty="0" err="1" smtClean="0"/>
              <a:t>inte</a:t>
            </a:r>
            <a:r>
              <a:rPr lang="en-US" i="0" baseline="0" dirty="0" smtClean="0"/>
              <a:t> </a:t>
            </a:r>
            <a:r>
              <a:rPr lang="en-US" i="0" baseline="0" dirty="0" err="1" smtClean="0"/>
              <a:t>att</a:t>
            </a:r>
            <a:r>
              <a:rPr lang="en-US" i="0" baseline="0" dirty="0" smtClean="0"/>
              <a:t> </a:t>
            </a:r>
            <a:r>
              <a:rPr lang="en-US" i="0" baseline="0" dirty="0" err="1" smtClean="0"/>
              <a:t>få</a:t>
            </a:r>
            <a:r>
              <a:rPr lang="en-US" i="0" baseline="0" dirty="0" smtClean="0"/>
              <a:t> </a:t>
            </a:r>
            <a:r>
              <a:rPr lang="en-US" i="0" baseline="0" dirty="0" err="1" smtClean="0"/>
              <a:t>något</a:t>
            </a:r>
            <a:r>
              <a:rPr lang="en-US" i="0" baseline="0" dirty="0" smtClean="0"/>
              <a:t> </a:t>
            </a:r>
            <a:r>
              <a:rPr lang="en-US" i="0" baseline="0" dirty="0" err="1" smtClean="0"/>
              <a:t>svar</a:t>
            </a:r>
            <a:r>
              <a:rPr lang="en-US" i="0" baseline="0" dirty="0" smtClean="0"/>
              <a:t>, </a:t>
            </a:r>
            <a:r>
              <a:rPr lang="en-US" i="0" baseline="0" dirty="0" err="1" smtClean="0"/>
              <a:t>och</a:t>
            </a:r>
            <a:r>
              <a:rPr lang="en-US" i="0" baseline="0" dirty="0" smtClean="0"/>
              <a:t> </a:t>
            </a:r>
            <a:r>
              <a:rPr lang="en-US" i="0" baseline="0" dirty="0" err="1" smtClean="0"/>
              <a:t>efter</a:t>
            </a:r>
            <a:r>
              <a:rPr lang="en-US" i="0" baseline="0" dirty="0" smtClean="0"/>
              <a:t> en </a:t>
            </a:r>
            <a:r>
              <a:rPr lang="en-US" i="0" baseline="0" dirty="0" err="1" smtClean="0"/>
              <a:t>viss</a:t>
            </a:r>
            <a:r>
              <a:rPr lang="en-US" i="0" baseline="0" dirty="0" smtClean="0"/>
              <a:t> </a:t>
            </a:r>
            <a:r>
              <a:rPr lang="en-US" i="0" baseline="0" dirty="0" err="1" smtClean="0"/>
              <a:t>tid</a:t>
            </a:r>
            <a:r>
              <a:rPr lang="en-US" i="0" baseline="0" dirty="0" smtClean="0"/>
              <a:t>  start </a:t>
            </a:r>
            <a:r>
              <a:rPr lang="en-US" i="0" baseline="0" dirty="0" err="1" smtClean="0"/>
              <a:t>processen</a:t>
            </a:r>
            <a:r>
              <a:rPr lang="en-US" i="0" baseline="0" dirty="0" smtClean="0"/>
              <a:t> om </a:t>
            </a:r>
            <a:r>
              <a:rPr lang="en-US" i="0" baseline="0" dirty="0" err="1" smtClean="0"/>
              <a:t>och</a:t>
            </a:r>
            <a:r>
              <a:rPr lang="en-US" i="0" baseline="0" dirty="0" smtClean="0"/>
              <a:t> en </a:t>
            </a:r>
            <a:r>
              <a:rPr lang="en-US" i="0" baseline="0" dirty="0" err="1" smtClean="0"/>
              <a:t>ny</a:t>
            </a:r>
            <a:r>
              <a:rPr lang="en-US" i="0" baseline="0" dirty="0" smtClean="0"/>
              <a:t> nod </a:t>
            </a:r>
            <a:r>
              <a:rPr lang="en-US" i="0" baseline="0" dirty="0" err="1" smtClean="0"/>
              <a:t>väljs</a:t>
            </a:r>
            <a:r>
              <a:rPr lang="en-US" i="0" baseline="0" dirty="0" smtClean="0"/>
              <a:t> </a:t>
            </a:r>
            <a:r>
              <a:rPr lang="en-US" i="0" baseline="0" dirty="0" err="1" smtClean="0"/>
              <a:t>ut.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36</a:t>
            </a:fld>
            <a:endParaRPr lang="en-US"/>
          </a:p>
        </p:txBody>
      </p:sp>
    </p:spTree>
    <p:extLst>
      <p:ext uri="{BB962C8B-B14F-4D97-AF65-F5344CB8AC3E}">
        <p14:creationId xmlns:p14="http://schemas.microsoft.com/office/powerpoint/2010/main" val="75481301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i="0" baseline="0" dirty="0" smtClean="0"/>
          </a:p>
        </p:txBody>
      </p:sp>
      <p:sp>
        <p:nvSpPr>
          <p:cNvPr id="4" name="Slide Number Placeholder 3"/>
          <p:cNvSpPr>
            <a:spLocks noGrp="1"/>
          </p:cNvSpPr>
          <p:nvPr>
            <p:ph type="sldNum" sz="quarter" idx="10"/>
          </p:nvPr>
        </p:nvSpPr>
        <p:spPr/>
        <p:txBody>
          <a:bodyPr/>
          <a:lstStyle/>
          <a:p>
            <a:fld id="{100650DF-8CBF-0341-B1F9-47D0C0CD302F}" type="slidenum">
              <a:rPr lang="en-US" smtClean="0"/>
              <a:t>37</a:t>
            </a:fld>
            <a:endParaRPr lang="en-US"/>
          </a:p>
        </p:txBody>
      </p:sp>
    </p:spTree>
    <p:extLst>
      <p:ext uri="{BB962C8B-B14F-4D97-AF65-F5344CB8AC3E}">
        <p14:creationId xmlns:p14="http://schemas.microsoft.com/office/powerpoint/2010/main" val="171612259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Som</a:t>
            </a:r>
            <a:r>
              <a:rPr lang="en-US" dirty="0" smtClean="0"/>
              <a:t> </a:t>
            </a:r>
            <a:r>
              <a:rPr lang="en-US" dirty="0" err="1" smtClean="0"/>
              <a:t>exempel</a:t>
            </a:r>
            <a:r>
              <a:rPr lang="en-US" dirty="0" smtClean="0"/>
              <a:t> </a:t>
            </a:r>
            <a:r>
              <a:rPr lang="en-US" dirty="0" err="1" smtClean="0"/>
              <a:t>har</a:t>
            </a:r>
            <a:r>
              <a:rPr lang="en-US" dirty="0" smtClean="0"/>
              <a:t> vi </a:t>
            </a:r>
            <a:r>
              <a:rPr lang="en-US" dirty="0" err="1" smtClean="0"/>
              <a:t>ett</a:t>
            </a:r>
            <a:r>
              <a:rPr lang="en-US" dirty="0" smtClean="0"/>
              <a:t> system </a:t>
            </a:r>
            <a:r>
              <a:rPr lang="en-US" dirty="0" err="1" smtClean="0"/>
              <a:t>bestående</a:t>
            </a:r>
            <a:r>
              <a:rPr lang="en-US" dirty="0" smtClean="0"/>
              <a:t> </a:t>
            </a:r>
            <a:r>
              <a:rPr lang="en-US" dirty="0" err="1" smtClean="0"/>
              <a:t>av</a:t>
            </a:r>
            <a:r>
              <a:rPr lang="en-US" dirty="0" smtClean="0"/>
              <a:t> 4 </a:t>
            </a:r>
            <a:r>
              <a:rPr lang="en-US" dirty="0" err="1" smtClean="0"/>
              <a:t>noder</a:t>
            </a:r>
            <a:r>
              <a:rPr lang="en-US" dirty="0" smtClean="0"/>
              <a:t>, med </a:t>
            </a:r>
            <a:r>
              <a:rPr lang="en-US" dirty="0" err="1" smtClean="0"/>
              <a:t>två</a:t>
            </a:r>
            <a:r>
              <a:rPr lang="en-US" baseline="0" dirty="0" smtClean="0"/>
              <a:t> </a:t>
            </a:r>
            <a:r>
              <a:rPr lang="en-US" baseline="0" dirty="0" err="1" smtClean="0"/>
              <a:t>replikor</a:t>
            </a:r>
            <a:r>
              <a:rPr lang="en-US" baseline="0" dirty="0" smtClean="0"/>
              <a:t> </a:t>
            </a:r>
            <a:r>
              <a:rPr lang="en-US" baseline="0" dirty="0" err="1" smtClean="0"/>
              <a:t>som</a:t>
            </a:r>
            <a:r>
              <a:rPr lang="en-US" baseline="0" dirty="0" smtClean="0"/>
              <a:t> </a:t>
            </a:r>
            <a:r>
              <a:rPr lang="en-US" baseline="0" dirty="0" err="1" smtClean="0"/>
              <a:t>kör</a:t>
            </a:r>
            <a:r>
              <a:rPr lang="en-US" baseline="0" dirty="0" smtClean="0"/>
              <a:t> </a:t>
            </a:r>
            <a:r>
              <a:rPr lang="en-US" baseline="0" dirty="0" err="1" smtClean="0"/>
              <a:t>på</a:t>
            </a:r>
            <a:r>
              <a:rPr lang="en-US" baseline="0" dirty="0" smtClean="0"/>
              <a:t> node B </a:t>
            </a:r>
            <a:r>
              <a:rPr lang="en-US" baseline="0" dirty="0" err="1" smtClean="0"/>
              <a:t>och</a:t>
            </a:r>
            <a:r>
              <a:rPr lang="en-US" baseline="0" dirty="0" smtClean="0"/>
              <a:t> C.</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38</a:t>
            </a:fld>
            <a:endParaRPr lang="en-US"/>
          </a:p>
        </p:txBody>
      </p:sp>
    </p:spTree>
    <p:extLst>
      <p:ext uri="{BB962C8B-B14F-4D97-AF65-F5344CB8AC3E}">
        <p14:creationId xmlns:p14="http://schemas.microsoft.com/office/powerpoint/2010/main" val="55747205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Om node C </a:t>
            </a:r>
            <a:r>
              <a:rPr lang="en-US" dirty="0" err="1" smtClean="0"/>
              <a:t>dör</a:t>
            </a:r>
            <a:r>
              <a:rPr lang="en-US" dirty="0" smtClean="0"/>
              <a:t>, </a:t>
            </a:r>
            <a:r>
              <a:rPr lang="en-US" dirty="0" err="1" smtClean="0"/>
              <a:t>så</a:t>
            </a:r>
            <a:r>
              <a:rPr lang="en-US" dirty="0" smtClean="0"/>
              <a:t> </a:t>
            </a:r>
            <a:r>
              <a:rPr lang="en-US" dirty="0" err="1" smtClean="0"/>
              <a:t>väljer</a:t>
            </a:r>
            <a:r>
              <a:rPr lang="en-US" dirty="0" smtClean="0"/>
              <a:t> de </a:t>
            </a:r>
            <a:r>
              <a:rPr lang="en-US" dirty="0" err="1" smtClean="0"/>
              <a:t>övriga</a:t>
            </a:r>
            <a:r>
              <a:rPr lang="en-US" dirty="0" smtClean="0"/>
              <a:t> </a:t>
            </a:r>
            <a:r>
              <a:rPr lang="en-US" dirty="0" err="1" smtClean="0"/>
              <a:t>noderna</a:t>
            </a:r>
            <a:r>
              <a:rPr lang="en-US" dirty="0" smtClean="0"/>
              <a:t> nod</a:t>
            </a:r>
            <a:r>
              <a:rPr lang="en-US" baseline="0" dirty="0" smtClean="0"/>
              <a:t> A </a:t>
            </a:r>
            <a:r>
              <a:rPr lang="en-US" baseline="0" dirty="0" err="1" smtClean="0"/>
              <a:t>och</a:t>
            </a:r>
            <a:r>
              <a:rPr lang="en-US" baseline="0" dirty="0" smtClean="0"/>
              <a:t> </a:t>
            </a:r>
            <a:r>
              <a:rPr lang="en-US" baseline="0" dirty="0" err="1" smtClean="0"/>
              <a:t>skickar</a:t>
            </a:r>
            <a:r>
              <a:rPr lang="en-US" baseline="0" dirty="0" smtClean="0"/>
              <a:t> </a:t>
            </a:r>
            <a:r>
              <a:rPr lang="en-US" baseline="0" dirty="0" err="1" smtClean="0"/>
              <a:t>ett</a:t>
            </a:r>
            <a:r>
              <a:rPr lang="en-US" baseline="0" dirty="0" smtClean="0"/>
              <a:t> lost node </a:t>
            </a:r>
            <a:r>
              <a:rPr lang="en-US" baseline="0" dirty="0" err="1" smtClean="0"/>
              <a:t>meddelande</a:t>
            </a:r>
            <a:r>
              <a:rPr lang="en-US" baseline="0" dirty="0" smtClean="0"/>
              <a:t> till </a:t>
            </a:r>
            <a:r>
              <a:rPr lang="en-US" baseline="0" dirty="0" err="1" smtClean="0"/>
              <a:t>denne</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39</a:t>
            </a:fld>
            <a:endParaRPr lang="en-US"/>
          </a:p>
        </p:txBody>
      </p:sp>
    </p:spTree>
    <p:extLst>
      <p:ext uri="{BB962C8B-B14F-4D97-AF65-F5344CB8AC3E}">
        <p14:creationId xmlns:p14="http://schemas.microsoft.com/office/powerpoint/2010/main" val="77755639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a:t>
            </a:r>
            <a:r>
              <a:rPr lang="en-US" dirty="0" err="1" smtClean="0"/>
              <a:t>kommer</a:t>
            </a:r>
            <a:r>
              <a:rPr lang="en-US" dirty="0" smtClean="0"/>
              <a:t> </a:t>
            </a:r>
            <a:r>
              <a:rPr lang="en-US" dirty="0" err="1" smtClean="0"/>
              <a:t>köra</a:t>
            </a:r>
            <a:r>
              <a:rPr lang="en-US" dirty="0" smtClean="0"/>
              <a:t> </a:t>
            </a:r>
            <a:r>
              <a:rPr lang="en-US" dirty="0" err="1" smtClean="0"/>
              <a:t>algoritmen</a:t>
            </a:r>
            <a:r>
              <a:rPr lang="en-US" dirty="0" smtClean="0"/>
              <a:t> </a:t>
            </a:r>
            <a:r>
              <a:rPr lang="en-US" dirty="0" err="1" smtClean="0"/>
              <a:t>och</a:t>
            </a:r>
            <a:r>
              <a:rPr lang="en-US" baseline="0" dirty="0" smtClean="0"/>
              <a:t> </a:t>
            </a:r>
            <a:r>
              <a:rPr lang="en-US" baseline="0" dirty="0" err="1" smtClean="0"/>
              <a:t>inse</a:t>
            </a:r>
            <a:r>
              <a:rPr lang="en-US" baseline="0" dirty="0" smtClean="0"/>
              <a:t> </a:t>
            </a:r>
            <a:r>
              <a:rPr lang="en-US" baseline="0" dirty="0" err="1" smtClean="0"/>
              <a:t>att</a:t>
            </a:r>
            <a:r>
              <a:rPr lang="en-US" baseline="0" dirty="0" smtClean="0"/>
              <a:t> en </a:t>
            </a:r>
            <a:r>
              <a:rPr lang="en-US" baseline="0" dirty="0" err="1" smtClean="0"/>
              <a:t>ny</a:t>
            </a:r>
            <a:r>
              <a:rPr lang="en-US" baseline="0" dirty="0" smtClean="0"/>
              <a:t> </a:t>
            </a:r>
            <a:r>
              <a:rPr lang="en-US" baseline="0" dirty="0" err="1" smtClean="0"/>
              <a:t>replika</a:t>
            </a:r>
            <a:r>
              <a:rPr lang="en-US" baseline="0" dirty="0" smtClean="0"/>
              <a:t> </a:t>
            </a:r>
            <a:r>
              <a:rPr lang="en-US" baseline="0" dirty="0" err="1" smtClean="0"/>
              <a:t>behövs</a:t>
            </a:r>
            <a:r>
              <a:rPr lang="en-US" baseline="0" dirty="0" smtClean="0"/>
              <a:t>, den </a:t>
            </a:r>
            <a:r>
              <a:rPr lang="en-US" baseline="0" dirty="0" err="1" smtClean="0"/>
              <a:t>kommer</a:t>
            </a:r>
            <a:r>
              <a:rPr lang="en-US" baseline="0" dirty="0" smtClean="0"/>
              <a:t> </a:t>
            </a:r>
            <a:r>
              <a:rPr lang="en-US" baseline="0" dirty="0" err="1" smtClean="0"/>
              <a:t>därför</a:t>
            </a:r>
            <a:r>
              <a:rPr lang="en-US" baseline="0" dirty="0" smtClean="0"/>
              <a:t> be nod B </a:t>
            </a:r>
            <a:r>
              <a:rPr lang="en-US" baseline="0" dirty="0" err="1" smtClean="0"/>
              <a:t>att</a:t>
            </a:r>
            <a:r>
              <a:rPr lang="en-US" baseline="0" dirty="0" smtClean="0"/>
              <a:t> </a:t>
            </a:r>
            <a:r>
              <a:rPr lang="en-US" baseline="0" dirty="0" err="1" smtClean="0"/>
              <a:t>replicera</a:t>
            </a:r>
            <a:r>
              <a:rPr lang="en-US" baseline="0" dirty="0" smtClean="0"/>
              <a:t> sin </a:t>
            </a:r>
            <a:r>
              <a:rPr lang="en-US" baseline="0" dirty="0" err="1" smtClean="0"/>
              <a:t>replika</a:t>
            </a:r>
            <a:r>
              <a:rPr lang="en-US" baseline="0" dirty="0" smtClean="0"/>
              <a:t> till node D.</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40</a:t>
            </a:fld>
            <a:endParaRPr lang="en-US"/>
          </a:p>
        </p:txBody>
      </p:sp>
    </p:spTree>
    <p:extLst>
      <p:ext uri="{BB962C8B-B14F-4D97-AF65-F5344CB8AC3E}">
        <p14:creationId xmlns:p14="http://schemas.microsoft.com/office/powerpoint/2010/main" val="11736045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Vi</a:t>
            </a:r>
            <a:r>
              <a:rPr lang="en-US" baseline="0" dirty="0" smtClean="0"/>
              <a:t> </a:t>
            </a:r>
            <a:r>
              <a:rPr lang="en-US" baseline="0" dirty="0" err="1" smtClean="0"/>
              <a:t>har</a:t>
            </a:r>
            <a:r>
              <a:rPr lang="en-US" baseline="0" dirty="0" smtClean="0"/>
              <a:t> </a:t>
            </a:r>
            <a:r>
              <a:rPr lang="en-US" baseline="0" dirty="0" err="1" smtClean="0"/>
              <a:t>studerat</a:t>
            </a:r>
            <a:r>
              <a:rPr lang="en-US" baseline="0" dirty="0" smtClean="0"/>
              <a:t> en </a:t>
            </a:r>
            <a:r>
              <a:rPr lang="en-US" baseline="0" dirty="0" err="1" smtClean="0"/>
              <a:t>mängd</a:t>
            </a:r>
            <a:r>
              <a:rPr lang="en-US" baseline="0" dirty="0" smtClean="0"/>
              <a:t> </a:t>
            </a:r>
            <a:r>
              <a:rPr lang="en-US" baseline="0" dirty="0" err="1" smtClean="0"/>
              <a:t>tidigare</a:t>
            </a:r>
            <a:r>
              <a:rPr lang="en-US" baseline="0" dirty="0" smtClean="0"/>
              <a:t> </a:t>
            </a:r>
            <a:r>
              <a:rPr lang="en-US" baseline="0" dirty="0" err="1" smtClean="0"/>
              <a:t>arbeten</a:t>
            </a:r>
            <a:r>
              <a:rPr lang="en-US" baseline="0" dirty="0" smtClean="0"/>
              <a:t> </a:t>
            </a:r>
            <a:r>
              <a:rPr lang="en-US" baseline="0" dirty="0" err="1" smtClean="0"/>
              <a:t>som</a:t>
            </a:r>
            <a:r>
              <a:rPr lang="en-US" baseline="0" dirty="0" smtClean="0"/>
              <a:t> </a:t>
            </a:r>
            <a:r>
              <a:rPr lang="en-US" baseline="0" dirty="0" err="1" smtClean="0"/>
              <a:t>undersökt</a:t>
            </a:r>
            <a:r>
              <a:rPr lang="en-US" baseline="0" dirty="0" smtClean="0"/>
              <a:t> </a:t>
            </a:r>
            <a:r>
              <a:rPr lang="en-US" baseline="0" dirty="0" err="1" smtClean="0"/>
              <a:t>hur</a:t>
            </a:r>
            <a:r>
              <a:rPr lang="en-US" baseline="0" dirty="0" smtClean="0"/>
              <a:t> man </a:t>
            </a:r>
            <a:r>
              <a:rPr lang="en-US" baseline="0" dirty="0" err="1" smtClean="0"/>
              <a:t>kan</a:t>
            </a:r>
            <a:r>
              <a:rPr lang="en-US" baseline="0" dirty="0" smtClean="0"/>
              <a:t> </a:t>
            </a:r>
            <a:r>
              <a:rPr lang="en-US" baseline="0" dirty="0" err="1" smtClean="0"/>
              <a:t>tillgodose</a:t>
            </a:r>
            <a:r>
              <a:rPr lang="en-US" baseline="0" dirty="0" smtClean="0"/>
              <a:t> en </a:t>
            </a:r>
            <a:r>
              <a:rPr lang="en-US" baseline="0" dirty="0" err="1" smtClean="0"/>
              <a:t>viss</a:t>
            </a:r>
            <a:r>
              <a:rPr lang="en-US" baseline="0" dirty="0" smtClean="0"/>
              <a:t> </a:t>
            </a:r>
            <a:r>
              <a:rPr lang="en-US" baseline="0" dirty="0" err="1" smtClean="0"/>
              <a:t>tillförlitlighetsnivå</a:t>
            </a:r>
            <a:r>
              <a:rPr lang="en-US" baseline="0" dirty="0" smtClean="0"/>
              <a:t>.</a:t>
            </a:r>
          </a:p>
          <a:p>
            <a:endParaRPr lang="en-US" baseline="0" dirty="0" smtClean="0"/>
          </a:p>
          <a:p>
            <a:r>
              <a:rPr lang="en-US" baseline="0" dirty="0" smtClean="0"/>
              <a:t>De </a:t>
            </a:r>
            <a:r>
              <a:rPr lang="en-US" baseline="0" dirty="0" err="1" smtClean="0"/>
              <a:t>flesta</a:t>
            </a:r>
            <a:r>
              <a:rPr lang="en-US" baseline="0" dirty="0" smtClean="0"/>
              <a:t> </a:t>
            </a:r>
            <a:r>
              <a:rPr lang="en-US" baseline="0" dirty="0" err="1" smtClean="0"/>
              <a:t>försöker</a:t>
            </a:r>
            <a:r>
              <a:rPr lang="en-US" baseline="0" dirty="0" smtClean="0"/>
              <a:t> </a:t>
            </a:r>
            <a:r>
              <a:rPr lang="en-US" baseline="0" dirty="0" err="1" smtClean="0"/>
              <a:t>maximera</a:t>
            </a:r>
            <a:r>
              <a:rPr lang="en-US" baseline="0" dirty="0" smtClean="0"/>
              <a:t> </a:t>
            </a:r>
            <a:r>
              <a:rPr lang="en-US" baseline="0" dirty="0" err="1" smtClean="0"/>
              <a:t>tillförlitligheten</a:t>
            </a:r>
            <a:r>
              <a:rPr lang="en-US" baseline="0" dirty="0" smtClean="0"/>
              <a:t> under </a:t>
            </a:r>
            <a:r>
              <a:rPr lang="en-US" baseline="0" dirty="0" err="1" smtClean="0"/>
              <a:t>vissa</a:t>
            </a:r>
            <a:r>
              <a:rPr lang="en-US" baseline="0" dirty="0" smtClean="0"/>
              <a:t> </a:t>
            </a:r>
            <a:r>
              <a:rPr lang="en-US" baseline="0" dirty="0" err="1" smtClean="0"/>
              <a:t>begränsningar</a:t>
            </a:r>
            <a:r>
              <a:rPr lang="en-US" baseline="0" dirty="0" smtClean="0"/>
              <a:t>, </a:t>
            </a:r>
            <a:r>
              <a:rPr lang="en-US" baseline="0" dirty="0" err="1" smtClean="0"/>
              <a:t>som</a:t>
            </a:r>
            <a:r>
              <a:rPr lang="en-US" baseline="0" dirty="0" smtClean="0"/>
              <a:t> </a:t>
            </a:r>
            <a:r>
              <a:rPr lang="en-US" baseline="0" dirty="0" err="1" smtClean="0"/>
              <a:t>tex</a:t>
            </a:r>
            <a:r>
              <a:rPr lang="en-US" baseline="0" dirty="0" smtClean="0"/>
              <a:t> </a:t>
            </a:r>
            <a:r>
              <a:rPr lang="en-US" baseline="0" dirty="0" err="1" smtClean="0"/>
              <a:t>att</a:t>
            </a:r>
            <a:r>
              <a:rPr lang="en-US" baseline="0" dirty="0" smtClean="0"/>
              <a:t> </a:t>
            </a:r>
            <a:r>
              <a:rPr lang="en-US" baseline="0" dirty="0" err="1" smtClean="0"/>
              <a:t>fortfarande</a:t>
            </a:r>
            <a:r>
              <a:rPr lang="en-US" baseline="0" dirty="0" smtClean="0"/>
              <a:t> </a:t>
            </a:r>
            <a:r>
              <a:rPr lang="en-US" baseline="0" dirty="0" err="1" smtClean="0"/>
              <a:t>möta</a:t>
            </a:r>
            <a:r>
              <a:rPr lang="en-US" baseline="0" dirty="0" smtClean="0"/>
              <a:t> deadlines, </a:t>
            </a:r>
            <a:r>
              <a:rPr lang="en-US" baseline="0" dirty="0" err="1" smtClean="0"/>
              <a:t>eller</a:t>
            </a:r>
            <a:r>
              <a:rPr lang="en-US" baseline="0" dirty="0" smtClean="0"/>
              <a:t> </a:t>
            </a:r>
            <a:r>
              <a:rPr lang="en-US" baseline="0" dirty="0" err="1" smtClean="0"/>
              <a:t>minimera</a:t>
            </a:r>
            <a:r>
              <a:rPr lang="en-US" baseline="0" dirty="0" smtClean="0"/>
              <a:t> </a:t>
            </a:r>
            <a:r>
              <a:rPr lang="en-US" baseline="0" dirty="0" err="1" smtClean="0"/>
              <a:t>exekveringstiden</a:t>
            </a:r>
            <a:r>
              <a:rPr lang="en-US" baseline="0" dirty="0" smtClean="0"/>
              <a:t> </a:t>
            </a:r>
            <a:r>
              <a:rPr lang="en-US" baseline="0" dirty="0" err="1" smtClean="0"/>
              <a:t>och</a:t>
            </a:r>
            <a:r>
              <a:rPr lang="en-US" baseline="0" dirty="0" smtClean="0"/>
              <a:t> </a:t>
            </a:r>
            <a:r>
              <a:rPr lang="en-US" baseline="0" dirty="0" err="1" smtClean="0"/>
              <a:t>maximera</a:t>
            </a:r>
            <a:r>
              <a:rPr lang="en-US" baseline="0" dirty="0" smtClean="0"/>
              <a:t> </a:t>
            </a:r>
            <a:r>
              <a:rPr lang="en-US" baseline="0" dirty="0" err="1" smtClean="0"/>
              <a:t>tillförlitligheten</a:t>
            </a:r>
            <a:r>
              <a:rPr lang="en-US" baseline="0" dirty="0" smtClean="0"/>
              <a:t>.</a:t>
            </a:r>
          </a:p>
          <a:p>
            <a:endParaRPr lang="en-US" baseline="0" dirty="0" smtClean="0"/>
          </a:p>
          <a:p>
            <a:r>
              <a:rPr lang="en-US" baseline="0" dirty="0" smtClean="0"/>
              <a:t>De </a:t>
            </a:r>
            <a:r>
              <a:rPr lang="en-US" baseline="0" dirty="0" err="1" smtClean="0"/>
              <a:t>som</a:t>
            </a:r>
            <a:r>
              <a:rPr lang="en-US" baseline="0" dirty="0" smtClean="0"/>
              <a:t> </a:t>
            </a:r>
            <a:r>
              <a:rPr lang="en-US" baseline="0" dirty="0" err="1" smtClean="0"/>
              <a:t>maximerar</a:t>
            </a:r>
            <a:r>
              <a:rPr lang="en-US" baseline="0" dirty="0" smtClean="0"/>
              <a:t> </a:t>
            </a:r>
            <a:r>
              <a:rPr lang="en-US" baseline="0" dirty="0" err="1" smtClean="0"/>
              <a:t>tillförlitligheten</a:t>
            </a:r>
            <a:r>
              <a:rPr lang="en-US" baseline="0" dirty="0" smtClean="0"/>
              <a:t> </a:t>
            </a:r>
            <a:r>
              <a:rPr lang="en-US" baseline="0" dirty="0" err="1" smtClean="0"/>
              <a:t>som</a:t>
            </a:r>
            <a:r>
              <a:rPr lang="en-US" baseline="0" dirty="0" smtClean="0"/>
              <a:t> </a:t>
            </a:r>
            <a:r>
              <a:rPr lang="en-US" baseline="0" dirty="0" err="1" smtClean="0"/>
              <a:t>huvudmål</a:t>
            </a:r>
            <a:r>
              <a:rPr lang="en-US" baseline="0" dirty="0" smtClean="0"/>
              <a:t>, </a:t>
            </a:r>
            <a:r>
              <a:rPr lang="en-US" baseline="0" dirty="0" err="1" smtClean="0"/>
              <a:t>ämnar</a:t>
            </a:r>
            <a:r>
              <a:rPr lang="en-US" baseline="0" dirty="0" smtClean="0"/>
              <a:t> </a:t>
            </a:r>
            <a:r>
              <a:rPr lang="en-US" baseline="0" dirty="0" err="1" smtClean="0"/>
              <a:t>inte</a:t>
            </a:r>
            <a:r>
              <a:rPr lang="en-US" baseline="0" dirty="0" smtClean="0"/>
              <a:t> </a:t>
            </a:r>
            <a:r>
              <a:rPr lang="en-US" baseline="0" dirty="0" err="1" smtClean="0"/>
              <a:t>att</a:t>
            </a:r>
            <a:r>
              <a:rPr lang="en-US" baseline="0" dirty="0" smtClean="0"/>
              <a:t> </a:t>
            </a:r>
            <a:r>
              <a:rPr lang="en-US" baseline="0" dirty="0" err="1" smtClean="0"/>
              <a:t>nå</a:t>
            </a:r>
            <a:r>
              <a:rPr lang="en-US" baseline="0" dirty="0" smtClean="0"/>
              <a:t> en </a:t>
            </a:r>
            <a:r>
              <a:rPr lang="en-US" baseline="0" dirty="0" err="1" smtClean="0"/>
              <a:t>bestämd</a:t>
            </a:r>
            <a:r>
              <a:rPr lang="en-US" baseline="0" dirty="0" smtClean="0"/>
              <a:t> </a:t>
            </a:r>
            <a:r>
              <a:rPr lang="en-US" baseline="0" dirty="0" err="1" smtClean="0"/>
              <a:t>nivå</a:t>
            </a:r>
            <a:r>
              <a:rPr lang="en-US" baseline="0" dirty="0" smtClean="0"/>
              <a:t>, </a:t>
            </a:r>
            <a:r>
              <a:rPr lang="en-US" baseline="0" dirty="0" err="1" smtClean="0"/>
              <a:t>utan</a:t>
            </a:r>
            <a:r>
              <a:rPr lang="en-US" baseline="0" dirty="0" smtClean="0"/>
              <a:t> </a:t>
            </a:r>
            <a:r>
              <a:rPr lang="en-US" baseline="0" dirty="0" err="1" smtClean="0"/>
              <a:t>enbart</a:t>
            </a:r>
            <a:r>
              <a:rPr lang="en-US" baseline="0" dirty="0" smtClean="0"/>
              <a:t> </a:t>
            </a:r>
            <a:r>
              <a:rPr lang="en-US" baseline="0" dirty="0" err="1" smtClean="0"/>
              <a:t>så</a:t>
            </a:r>
            <a:r>
              <a:rPr lang="en-US" baseline="0" dirty="0" smtClean="0"/>
              <a:t> </a:t>
            </a:r>
            <a:r>
              <a:rPr lang="en-US" baseline="0" dirty="0" err="1" smtClean="0"/>
              <a:t>hög</a:t>
            </a:r>
            <a:r>
              <a:rPr lang="en-US" baseline="0" dirty="0" smtClean="0"/>
              <a:t> </a:t>
            </a:r>
            <a:r>
              <a:rPr lang="en-US" baseline="0" dirty="0" err="1" smtClean="0"/>
              <a:t>som</a:t>
            </a:r>
            <a:r>
              <a:rPr lang="en-US" baseline="0" dirty="0" smtClean="0"/>
              <a:t> </a:t>
            </a:r>
            <a:r>
              <a:rPr lang="en-US" baseline="0" dirty="0" err="1" smtClean="0"/>
              <a:t>möjligt</a:t>
            </a:r>
            <a:r>
              <a:rPr lang="en-US" baseline="0" dirty="0" smtClean="0"/>
              <a:t>.</a:t>
            </a:r>
          </a:p>
          <a:p>
            <a:endParaRPr lang="en-US" baseline="0" dirty="0" smtClean="0"/>
          </a:p>
          <a:p>
            <a:r>
              <a:rPr lang="en-US" baseline="0" dirty="0" err="1" smtClean="0"/>
              <a:t>Andra</a:t>
            </a:r>
            <a:r>
              <a:rPr lang="en-US" baseline="0" dirty="0" smtClean="0"/>
              <a:t> </a:t>
            </a:r>
            <a:r>
              <a:rPr lang="en-US" baseline="0" dirty="0" err="1" smtClean="0"/>
              <a:t>tillgodoser</a:t>
            </a:r>
            <a:r>
              <a:rPr lang="en-US" baseline="0" dirty="0" smtClean="0"/>
              <a:t> en </a:t>
            </a:r>
            <a:r>
              <a:rPr lang="en-US" baseline="0" dirty="0" err="1" smtClean="0"/>
              <a:t>viss</a:t>
            </a:r>
            <a:r>
              <a:rPr lang="en-US" baseline="0" dirty="0" smtClean="0"/>
              <a:t> </a:t>
            </a:r>
            <a:r>
              <a:rPr lang="en-US" baseline="0" dirty="0" err="1" smtClean="0"/>
              <a:t>nivå</a:t>
            </a:r>
            <a:r>
              <a:rPr lang="en-US" baseline="0" dirty="0" smtClean="0"/>
              <a:t>, </a:t>
            </a:r>
            <a:r>
              <a:rPr lang="en-US" baseline="0" dirty="0" err="1" smtClean="0"/>
              <a:t>ofta</a:t>
            </a:r>
            <a:r>
              <a:rPr lang="en-US" baseline="0" dirty="0" smtClean="0"/>
              <a:t> </a:t>
            </a:r>
            <a:r>
              <a:rPr lang="en-US" baseline="0" dirty="0" err="1" smtClean="0"/>
              <a:t>genom</a:t>
            </a:r>
            <a:r>
              <a:rPr lang="en-US" baseline="0" dirty="0" smtClean="0"/>
              <a:t> </a:t>
            </a:r>
            <a:r>
              <a:rPr lang="en-US" baseline="0" dirty="0" err="1" smtClean="0"/>
              <a:t>replicering</a:t>
            </a:r>
            <a:r>
              <a:rPr lang="en-US" baseline="0" dirty="0" smtClean="0"/>
              <a:t> </a:t>
            </a:r>
            <a:r>
              <a:rPr lang="en-US" baseline="0" dirty="0" err="1" smtClean="0"/>
              <a:t>av</a:t>
            </a:r>
            <a:r>
              <a:rPr lang="en-US" baseline="0" dirty="0" smtClean="0"/>
              <a:t> tasks, men </a:t>
            </a:r>
            <a:r>
              <a:rPr lang="en-US" baseline="0" dirty="0" err="1" smtClean="0"/>
              <a:t>tillgodoser</a:t>
            </a:r>
            <a:r>
              <a:rPr lang="en-US" baseline="0" dirty="0" smtClean="0"/>
              <a:t> </a:t>
            </a:r>
            <a:r>
              <a:rPr lang="en-US" baseline="0" dirty="0" err="1" smtClean="0"/>
              <a:t>inte</a:t>
            </a:r>
            <a:r>
              <a:rPr lang="en-US" baseline="0" dirty="0" smtClean="0"/>
              <a:t> den </a:t>
            </a:r>
            <a:r>
              <a:rPr lang="en-US" baseline="0" dirty="0" err="1" smtClean="0"/>
              <a:t>över</a:t>
            </a:r>
            <a:r>
              <a:rPr lang="en-US" baseline="0" dirty="0" smtClean="0"/>
              <a:t> </a:t>
            </a:r>
            <a:r>
              <a:rPr lang="en-US" baseline="0" dirty="0" err="1" smtClean="0"/>
              <a:t>tid</a:t>
            </a:r>
            <a:r>
              <a:rPr lang="en-US" baseline="0" dirty="0" smtClean="0"/>
              <a:t>, </a:t>
            </a:r>
            <a:r>
              <a:rPr lang="en-US" baseline="0" dirty="0" err="1" smtClean="0"/>
              <a:t>då</a:t>
            </a:r>
            <a:r>
              <a:rPr lang="en-US" baseline="0" dirty="0" smtClean="0"/>
              <a:t> </a:t>
            </a:r>
            <a:r>
              <a:rPr lang="en-US" baseline="0" dirty="0" err="1" smtClean="0"/>
              <a:t>nya</a:t>
            </a:r>
            <a:r>
              <a:rPr lang="en-US" baseline="0" dirty="0" smtClean="0"/>
              <a:t> </a:t>
            </a:r>
            <a:r>
              <a:rPr lang="en-US" baseline="0" dirty="0" err="1" smtClean="0"/>
              <a:t>replikor</a:t>
            </a:r>
            <a:r>
              <a:rPr lang="en-US" baseline="0" dirty="0" smtClean="0"/>
              <a:t> </a:t>
            </a:r>
            <a:r>
              <a:rPr lang="en-US" baseline="0" dirty="0" err="1" smtClean="0"/>
              <a:t>inte</a:t>
            </a:r>
            <a:r>
              <a:rPr lang="en-US" baseline="0" dirty="0" smtClean="0"/>
              <a:t> </a:t>
            </a:r>
            <a:r>
              <a:rPr lang="en-US" baseline="0" dirty="0" err="1" smtClean="0"/>
              <a:t>skapas</a:t>
            </a:r>
            <a:r>
              <a:rPr lang="en-US" baseline="0" dirty="0" smtClean="0"/>
              <a:t> om </a:t>
            </a:r>
            <a:r>
              <a:rPr lang="en-US" baseline="0" dirty="0" err="1" smtClean="0"/>
              <a:t>någon</a:t>
            </a:r>
            <a:r>
              <a:rPr lang="en-US" baseline="0" dirty="0" smtClean="0"/>
              <a:t> </a:t>
            </a:r>
            <a:r>
              <a:rPr lang="en-US" baseline="0" dirty="0" err="1" smtClean="0"/>
              <a:t>dör</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5</a:t>
            </a:fld>
            <a:endParaRPr lang="en-US"/>
          </a:p>
        </p:txBody>
      </p:sp>
    </p:spTree>
    <p:extLst>
      <p:ext uri="{BB962C8B-B14F-4D97-AF65-F5344CB8AC3E}">
        <p14:creationId xmlns:p14="http://schemas.microsoft.com/office/powerpoint/2010/main" val="197047496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Slutligen</a:t>
            </a:r>
            <a:r>
              <a:rPr lang="en-US" dirty="0" smtClean="0"/>
              <a:t> </a:t>
            </a:r>
            <a:r>
              <a:rPr lang="en-US" dirty="0" err="1" smtClean="0"/>
              <a:t>kommer</a:t>
            </a:r>
            <a:r>
              <a:rPr lang="en-US" dirty="0" smtClean="0"/>
              <a:t> nod</a:t>
            </a:r>
            <a:r>
              <a:rPr lang="en-US" baseline="0" dirty="0" smtClean="0"/>
              <a:t> A </a:t>
            </a:r>
            <a:r>
              <a:rPr lang="en-US" baseline="0" dirty="0" err="1" smtClean="0"/>
              <a:t>att</a:t>
            </a:r>
            <a:r>
              <a:rPr lang="en-US" baseline="0" dirty="0" smtClean="0"/>
              <a:t> </a:t>
            </a:r>
            <a:r>
              <a:rPr lang="en-US" baseline="0" dirty="0" err="1" smtClean="0"/>
              <a:t>skicka</a:t>
            </a:r>
            <a:r>
              <a:rPr lang="en-US" baseline="0" dirty="0" smtClean="0"/>
              <a:t> </a:t>
            </a:r>
            <a:r>
              <a:rPr lang="en-US" baseline="0" dirty="0" err="1" smtClean="0"/>
              <a:t>ett</a:t>
            </a:r>
            <a:r>
              <a:rPr lang="en-US" baseline="0" dirty="0" smtClean="0"/>
              <a:t> </a:t>
            </a:r>
            <a:r>
              <a:rPr lang="en-US" baseline="0" dirty="0" err="1" smtClean="0"/>
              <a:t>svar</a:t>
            </a:r>
            <a:r>
              <a:rPr lang="en-US" baseline="0" dirty="0" smtClean="0"/>
              <a:t> till nod B </a:t>
            </a:r>
            <a:r>
              <a:rPr lang="en-US" baseline="0" dirty="0" err="1" smtClean="0"/>
              <a:t>och</a:t>
            </a:r>
            <a:r>
              <a:rPr lang="en-US" baseline="0" dirty="0" smtClean="0"/>
              <a:t> nod D, </a:t>
            </a:r>
            <a:r>
              <a:rPr lang="en-US" baseline="0" dirty="0" err="1" smtClean="0"/>
              <a:t>så</a:t>
            </a:r>
            <a:r>
              <a:rPr lang="en-US" baseline="0" dirty="0" smtClean="0"/>
              <a:t> </a:t>
            </a:r>
            <a:r>
              <a:rPr lang="en-US" baseline="0" dirty="0" err="1" smtClean="0"/>
              <a:t>att</a:t>
            </a:r>
            <a:r>
              <a:rPr lang="en-US" baseline="0" dirty="0" smtClean="0"/>
              <a:t> </a:t>
            </a:r>
            <a:r>
              <a:rPr lang="en-US" baseline="0" dirty="0" err="1" smtClean="0"/>
              <a:t>dessa</a:t>
            </a:r>
            <a:r>
              <a:rPr lang="en-US" baseline="0" dirty="0" smtClean="0"/>
              <a:t> vet </a:t>
            </a:r>
            <a:r>
              <a:rPr lang="en-US" baseline="0" dirty="0" err="1" smtClean="0"/>
              <a:t>att</a:t>
            </a:r>
            <a:r>
              <a:rPr lang="en-US" baseline="0" dirty="0" smtClean="0"/>
              <a:t> nod A </a:t>
            </a:r>
            <a:r>
              <a:rPr lang="en-US" baseline="0" dirty="0" err="1" smtClean="0"/>
              <a:t>lyckades</a:t>
            </a:r>
            <a:r>
              <a:rPr lang="en-US" baseline="0" dirty="0" smtClean="0"/>
              <a:t> </a:t>
            </a:r>
            <a:r>
              <a:rPr lang="en-US" baseline="0" dirty="0" err="1" smtClean="0"/>
              <a:t>köra</a:t>
            </a:r>
            <a:r>
              <a:rPr lang="en-US" baseline="0" dirty="0" smtClean="0"/>
              <a:t> </a:t>
            </a:r>
            <a:r>
              <a:rPr lang="en-US" baseline="0" dirty="0" err="1" smtClean="0"/>
              <a:t>klart</a:t>
            </a:r>
            <a:r>
              <a:rPr lang="en-US" baseline="0" dirty="0" smtClean="0"/>
              <a:t> </a:t>
            </a:r>
            <a:r>
              <a:rPr lang="en-US" baseline="0" dirty="0" err="1" smtClean="0"/>
              <a:t>algoritmen</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42</a:t>
            </a:fld>
            <a:endParaRPr lang="en-US"/>
          </a:p>
        </p:txBody>
      </p:sp>
    </p:spTree>
    <p:extLst>
      <p:ext uri="{BB962C8B-B14F-4D97-AF65-F5344CB8AC3E}">
        <p14:creationId xmlns:p14="http://schemas.microsoft.com/office/powerpoint/2010/main" val="149752746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Ett</a:t>
            </a:r>
            <a:r>
              <a:rPr lang="en-US" dirty="0" smtClean="0"/>
              <a:t> </a:t>
            </a:r>
            <a:r>
              <a:rPr lang="en-US" dirty="0" err="1" smtClean="0"/>
              <a:t>liknande</a:t>
            </a:r>
            <a:r>
              <a:rPr lang="en-US" dirty="0" smtClean="0"/>
              <a:t> </a:t>
            </a:r>
            <a:r>
              <a:rPr lang="en-US" dirty="0" err="1" smtClean="0"/>
              <a:t>exempel</a:t>
            </a:r>
            <a:r>
              <a:rPr lang="en-US" dirty="0" smtClean="0"/>
              <a:t> med </a:t>
            </a:r>
            <a:r>
              <a:rPr lang="en-US" dirty="0" err="1" smtClean="0"/>
              <a:t>två</a:t>
            </a:r>
            <a:r>
              <a:rPr lang="en-US" dirty="0" smtClean="0"/>
              <a:t> </a:t>
            </a:r>
            <a:r>
              <a:rPr lang="en-US" dirty="0" err="1" smtClean="0"/>
              <a:t>replikor</a:t>
            </a:r>
            <a:r>
              <a:rPr lang="en-US" dirty="0" smtClean="0"/>
              <a:t>.</a:t>
            </a:r>
          </a:p>
          <a:p>
            <a:endParaRPr lang="en-US" dirty="0" smtClean="0"/>
          </a:p>
          <a:p>
            <a:r>
              <a:rPr lang="en-US" dirty="0" err="1" smtClean="0"/>
              <a:t>Nodernas</a:t>
            </a:r>
            <a:r>
              <a:rPr lang="en-US" dirty="0" smtClean="0"/>
              <a:t> </a:t>
            </a:r>
            <a:r>
              <a:rPr lang="en-US" dirty="0" err="1" smtClean="0"/>
              <a:t>tillfötlitlighetsnivå</a:t>
            </a:r>
            <a:r>
              <a:rPr lang="en-US" dirty="0" smtClean="0"/>
              <a:t> </a:t>
            </a:r>
            <a:r>
              <a:rPr lang="en-US" dirty="0" err="1" smtClean="0"/>
              <a:t>syns</a:t>
            </a:r>
            <a:r>
              <a:rPr lang="en-US" dirty="0" smtClean="0"/>
              <a:t> </a:t>
            </a:r>
            <a:r>
              <a:rPr lang="en-US" dirty="0" err="1" smtClean="0"/>
              <a:t>också</a:t>
            </a:r>
            <a:r>
              <a:rPr lang="en-US" dirty="0" smtClean="0"/>
              <a:t>.</a:t>
            </a:r>
          </a:p>
          <a:p>
            <a:endParaRPr lang="en-US" dirty="0" smtClean="0"/>
          </a:p>
          <a:p>
            <a:r>
              <a:rPr lang="en-US" dirty="0" err="1" smtClean="0"/>
              <a:t>Här</a:t>
            </a:r>
            <a:r>
              <a:rPr lang="en-US" baseline="0" dirty="0" smtClean="0"/>
              <a:t> </a:t>
            </a:r>
            <a:r>
              <a:rPr lang="en-US" baseline="0" dirty="0" err="1" smtClean="0"/>
              <a:t>ser</a:t>
            </a:r>
            <a:r>
              <a:rPr lang="en-US" baseline="0" dirty="0" smtClean="0"/>
              <a:t> vi </a:t>
            </a:r>
            <a:r>
              <a:rPr lang="en-US" baseline="0" dirty="0" err="1" smtClean="0"/>
              <a:t>att</a:t>
            </a:r>
            <a:r>
              <a:rPr lang="en-US" baseline="0" dirty="0" smtClean="0"/>
              <a:t> </a:t>
            </a:r>
            <a:r>
              <a:rPr lang="en-US" baseline="0" dirty="0" err="1" smtClean="0"/>
              <a:t>det</a:t>
            </a:r>
            <a:r>
              <a:rPr lang="en-US" baseline="0" dirty="0" smtClean="0"/>
              <a:t> </a:t>
            </a:r>
            <a:r>
              <a:rPr lang="en-US" baseline="0" dirty="0" err="1" smtClean="0"/>
              <a:t>räcker</a:t>
            </a:r>
            <a:r>
              <a:rPr lang="en-US" baseline="0" dirty="0" smtClean="0"/>
              <a:t> med </a:t>
            </a:r>
            <a:r>
              <a:rPr lang="en-US" baseline="0" dirty="0" err="1" smtClean="0"/>
              <a:t>två</a:t>
            </a:r>
            <a:r>
              <a:rPr lang="en-US" baseline="0" dirty="0" smtClean="0"/>
              <a:t> </a:t>
            </a:r>
            <a:r>
              <a:rPr lang="en-US" baseline="0" dirty="0" err="1" smtClean="0"/>
              <a:t>replikor</a:t>
            </a:r>
            <a:r>
              <a:rPr lang="en-US" baseline="0" dirty="0" smtClean="0"/>
              <a:t> </a:t>
            </a:r>
            <a:r>
              <a:rPr lang="en-US" baseline="0" dirty="0" err="1" smtClean="0"/>
              <a:t>på</a:t>
            </a:r>
            <a:r>
              <a:rPr lang="en-US" baseline="0" dirty="0" smtClean="0"/>
              <a:t> om de </a:t>
            </a:r>
            <a:r>
              <a:rPr lang="en-US" baseline="0" dirty="0" err="1" smtClean="0"/>
              <a:t>körs</a:t>
            </a:r>
            <a:r>
              <a:rPr lang="en-US" baseline="0" dirty="0" smtClean="0"/>
              <a:t> </a:t>
            </a:r>
            <a:r>
              <a:rPr lang="en-US" baseline="0" dirty="0" err="1" smtClean="0"/>
              <a:t>på</a:t>
            </a:r>
            <a:r>
              <a:rPr lang="en-US" baseline="0" dirty="0" smtClean="0"/>
              <a:t> nod A </a:t>
            </a:r>
            <a:r>
              <a:rPr lang="en-US" baseline="0" dirty="0" err="1" smtClean="0"/>
              <a:t>och</a:t>
            </a:r>
            <a:r>
              <a:rPr lang="en-US" baseline="0" dirty="0" smtClean="0"/>
              <a:t> C.</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43</a:t>
            </a:fld>
            <a:endParaRPr lang="en-US"/>
          </a:p>
        </p:txBody>
      </p:sp>
    </p:spTree>
    <p:extLst>
      <p:ext uri="{BB962C8B-B14F-4D97-AF65-F5344CB8AC3E}">
        <p14:creationId xmlns:p14="http://schemas.microsoft.com/office/powerpoint/2010/main" val="77911786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När</a:t>
            </a:r>
            <a:r>
              <a:rPr lang="en-US" baseline="0" dirty="0" smtClean="0"/>
              <a:t> nod C </a:t>
            </a:r>
            <a:r>
              <a:rPr lang="en-US" baseline="0" dirty="0" err="1" smtClean="0"/>
              <a:t>dör</a:t>
            </a:r>
            <a:r>
              <a:rPr lang="en-US" baseline="0" dirty="0" smtClean="0"/>
              <a:t>, </a:t>
            </a:r>
            <a:r>
              <a:rPr lang="en-US" baseline="0" dirty="0" err="1" smtClean="0"/>
              <a:t>så</a:t>
            </a:r>
            <a:r>
              <a:rPr lang="en-US" baseline="0" dirty="0" smtClean="0"/>
              <a:t> </a:t>
            </a:r>
            <a:r>
              <a:rPr lang="en-US" baseline="0" dirty="0" err="1" smtClean="0"/>
              <a:t>körs</a:t>
            </a:r>
            <a:r>
              <a:rPr lang="en-US" baseline="0" dirty="0" smtClean="0"/>
              <a:t> </a:t>
            </a:r>
            <a:r>
              <a:rPr lang="en-US" baseline="0" dirty="0" err="1" smtClean="0"/>
              <a:t>algoritmen</a:t>
            </a:r>
            <a:r>
              <a:rPr lang="en-US" baseline="0" dirty="0" smtClean="0"/>
              <a:t> </a:t>
            </a:r>
            <a:r>
              <a:rPr lang="en-US" baseline="0" dirty="0" err="1" smtClean="0"/>
              <a:t>och</a:t>
            </a:r>
            <a:r>
              <a:rPr lang="en-US" baseline="0" dirty="0" smtClean="0"/>
              <a:t> en </a:t>
            </a:r>
            <a:r>
              <a:rPr lang="en-US" baseline="0" dirty="0" err="1" smtClean="0"/>
              <a:t>ny</a:t>
            </a:r>
            <a:r>
              <a:rPr lang="en-US" baseline="0" dirty="0" smtClean="0"/>
              <a:t> </a:t>
            </a:r>
            <a:r>
              <a:rPr lang="en-US" baseline="0" dirty="0" err="1" smtClean="0"/>
              <a:t>replika</a:t>
            </a:r>
            <a:r>
              <a:rPr lang="en-US" baseline="0" dirty="0" smtClean="0"/>
              <a:t> </a:t>
            </a:r>
            <a:r>
              <a:rPr lang="en-US" baseline="0" dirty="0" err="1" smtClean="0"/>
              <a:t>skapas</a:t>
            </a:r>
            <a:r>
              <a:rPr lang="en-US" baseline="0" dirty="0" smtClean="0"/>
              <a:t> </a:t>
            </a:r>
            <a:r>
              <a:rPr lang="en-US" baseline="0" dirty="0" err="1" smtClean="0"/>
              <a:t>på</a:t>
            </a:r>
            <a:r>
              <a:rPr lang="en-US" baseline="0" dirty="0" smtClean="0"/>
              <a:t> nod B, men </a:t>
            </a:r>
            <a:r>
              <a:rPr lang="en-US" baseline="0" dirty="0" err="1" smtClean="0"/>
              <a:t>nivån</a:t>
            </a:r>
            <a:r>
              <a:rPr lang="en-US" baseline="0" dirty="0" smtClean="0"/>
              <a:t> </a:t>
            </a:r>
            <a:r>
              <a:rPr lang="en-US" baseline="0" dirty="0" err="1" smtClean="0"/>
              <a:t>är</a:t>
            </a:r>
            <a:r>
              <a:rPr lang="en-US" baseline="0" dirty="0" smtClean="0"/>
              <a:t> </a:t>
            </a:r>
            <a:r>
              <a:rPr lang="en-US" baseline="0" dirty="0" err="1" smtClean="0"/>
              <a:t>fortfarande</a:t>
            </a:r>
            <a:r>
              <a:rPr lang="en-US" baseline="0" dirty="0" smtClean="0"/>
              <a:t> </a:t>
            </a:r>
            <a:r>
              <a:rPr lang="en-US" baseline="0" dirty="0" err="1" smtClean="0"/>
              <a:t>inte</a:t>
            </a:r>
            <a:r>
              <a:rPr lang="en-US" baseline="0" dirty="0" smtClean="0"/>
              <a:t> </a:t>
            </a:r>
            <a:r>
              <a:rPr lang="en-US" baseline="0" dirty="0" err="1" smtClean="0"/>
              <a:t>uppfylld</a:t>
            </a:r>
            <a:r>
              <a:rPr lang="en-US" baseline="0" dirty="0" smtClean="0"/>
              <a:t> </a:t>
            </a:r>
            <a:r>
              <a:rPr lang="en-US" baseline="0" dirty="0" err="1" smtClean="0"/>
              <a:t>och</a:t>
            </a:r>
            <a:r>
              <a:rPr lang="en-US" baseline="0" dirty="0" smtClean="0"/>
              <a:t> </a:t>
            </a:r>
            <a:r>
              <a:rPr lang="en-US" baseline="0" dirty="0" err="1" smtClean="0"/>
              <a:t>ytterligare</a:t>
            </a:r>
            <a:r>
              <a:rPr lang="en-US" baseline="0" dirty="0" smtClean="0"/>
              <a:t> en </a:t>
            </a:r>
            <a:r>
              <a:rPr lang="en-US" baseline="0" dirty="0" err="1" smtClean="0"/>
              <a:t>replika</a:t>
            </a:r>
            <a:r>
              <a:rPr lang="en-US" baseline="0" dirty="0" smtClean="0"/>
              <a:t> </a:t>
            </a:r>
            <a:r>
              <a:rPr lang="en-US" baseline="0" dirty="0" err="1" smtClean="0"/>
              <a:t>måste</a:t>
            </a:r>
            <a:r>
              <a:rPr lang="en-US" baseline="0" dirty="0" smtClean="0"/>
              <a:t> </a:t>
            </a:r>
            <a:r>
              <a:rPr lang="en-US" baseline="0" dirty="0" err="1" smtClean="0"/>
              <a:t>skapas</a:t>
            </a:r>
            <a:r>
              <a:rPr lang="en-US" baseline="0" dirty="0" smtClean="0"/>
              <a:t> </a:t>
            </a:r>
            <a:r>
              <a:rPr lang="en-US" baseline="0" dirty="0" err="1" smtClean="0"/>
              <a:t>på</a:t>
            </a:r>
            <a:r>
              <a:rPr lang="en-US" baseline="0" dirty="0" smtClean="0"/>
              <a:t> nod C.</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44</a:t>
            </a:fld>
            <a:endParaRPr lang="en-US"/>
          </a:p>
        </p:txBody>
      </p:sp>
    </p:spTree>
    <p:extLst>
      <p:ext uri="{BB962C8B-B14F-4D97-AF65-F5344CB8AC3E}">
        <p14:creationId xmlns:p14="http://schemas.microsoft.com/office/powerpoint/2010/main" val="137061459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noProof="0" dirty="0" smtClean="0"/>
              <a:t>Tiden </a:t>
            </a:r>
            <a:r>
              <a:rPr lang="sv-SE" i="1" noProof="0" dirty="0" smtClean="0"/>
              <a:t>t</a:t>
            </a:r>
            <a:r>
              <a:rPr lang="sv-SE" i="0" noProof="0" dirty="0" smtClean="0"/>
              <a:t> som används I </a:t>
            </a:r>
            <a:r>
              <a:rPr lang="sv-SE" i="0" noProof="0" dirty="0" err="1" smtClean="0"/>
              <a:t>tillfötlighetsmodellen</a:t>
            </a:r>
            <a:r>
              <a:rPr lang="sv-SE" i="0" noProof="0" dirty="0" smtClean="0"/>
              <a:t> består av tiden det</a:t>
            </a:r>
            <a:r>
              <a:rPr lang="sv-SE" i="0" baseline="0" noProof="0" dirty="0" smtClean="0"/>
              <a:t> tar att </a:t>
            </a:r>
            <a:r>
              <a:rPr lang="sv-SE" i="0" baseline="0" noProof="0" dirty="0" err="1" smtClean="0"/>
              <a:t>detekera</a:t>
            </a:r>
            <a:r>
              <a:rPr lang="sv-SE" i="0" baseline="0" noProof="0" dirty="0" smtClean="0"/>
              <a:t> att en nod har dött, plus tiden det tar att hantera felet och eventuellt </a:t>
            </a:r>
            <a:r>
              <a:rPr lang="sv-SE" i="0" baseline="0" noProof="0" dirty="0" err="1" smtClean="0"/>
              <a:t>replicera</a:t>
            </a:r>
            <a:r>
              <a:rPr lang="sv-SE" i="0" baseline="0" noProof="0" dirty="0" smtClean="0"/>
              <a:t> en task.</a:t>
            </a:r>
          </a:p>
          <a:p>
            <a:endParaRPr lang="sv-SE" i="0" baseline="0" noProof="0" dirty="0" smtClean="0"/>
          </a:p>
          <a:p>
            <a:r>
              <a:rPr lang="sv-SE" i="0" baseline="0" noProof="0" dirty="0" smtClean="0"/>
              <a:t>Som tidigare nämnt så är det värdet satt till 500 </a:t>
            </a:r>
            <a:r>
              <a:rPr lang="sv-SE" i="0" baseline="0" noProof="0" dirty="0" err="1" smtClean="0"/>
              <a:t>ms</a:t>
            </a:r>
            <a:r>
              <a:rPr lang="sv-SE" i="0" baseline="0" noProof="0" dirty="0" smtClean="0"/>
              <a:t> för att </a:t>
            </a:r>
            <a:r>
              <a:rPr lang="sv-SE" i="0" baseline="0" noProof="0" dirty="0" err="1" smtClean="0"/>
              <a:t>detekera</a:t>
            </a:r>
            <a:r>
              <a:rPr lang="sv-SE" i="0" baseline="0" noProof="0" dirty="0" smtClean="0"/>
              <a:t> att en nöd har dött. Tiden att hantera felet och skapa en ny </a:t>
            </a:r>
            <a:r>
              <a:rPr lang="sv-SE" i="0" baseline="0" noProof="0" dirty="0" err="1" smtClean="0"/>
              <a:t>replika</a:t>
            </a:r>
            <a:r>
              <a:rPr lang="sv-SE" i="0" baseline="0" noProof="0" dirty="0" smtClean="0"/>
              <a:t> varierar dock.</a:t>
            </a:r>
          </a:p>
          <a:p>
            <a:endParaRPr lang="sv-SE" i="0" baseline="0" noProof="0" dirty="0" smtClean="0"/>
          </a:p>
          <a:p>
            <a:r>
              <a:rPr lang="sv-SE" i="0" baseline="0" noProof="0" dirty="0" smtClean="0"/>
              <a:t>Det beror delvis på att tiden beror på hur stort </a:t>
            </a:r>
            <a:r>
              <a:rPr lang="sv-SE" i="0" baseline="0" noProof="0" dirty="0" err="1" smtClean="0"/>
              <a:t>statet</a:t>
            </a:r>
            <a:r>
              <a:rPr lang="sv-SE" i="0" baseline="0" noProof="0" dirty="0" smtClean="0"/>
              <a:t> på tasken är, och därför lagras dessa tider på task </a:t>
            </a:r>
            <a:r>
              <a:rPr lang="sv-SE" i="0" baseline="0" noProof="0" dirty="0" err="1" smtClean="0"/>
              <a:t>type</a:t>
            </a:r>
            <a:r>
              <a:rPr lang="sv-SE" i="0" baseline="0" noProof="0" dirty="0" smtClean="0"/>
              <a:t>.</a:t>
            </a:r>
          </a:p>
          <a:p>
            <a:endParaRPr lang="sv-SE" i="0" baseline="0" noProof="0" dirty="0" smtClean="0"/>
          </a:p>
          <a:p>
            <a:r>
              <a:rPr lang="sv-SE" i="0" baseline="0" noProof="0" dirty="0" smtClean="0"/>
              <a:t>Det beror dessutom på om noden som först väljs ut, blir klar eller om den själv dör innan den blir klar, I vilket fall en ny nod väljs. </a:t>
            </a:r>
          </a:p>
          <a:p>
            <a:endParaRPr lang="sv-SE" i="0" baseline="0" noProof="0" dirty="0" smtClean="0"/>
          </a:p>
          <a:p>
            <a:r>
              <a:rPr lang="sv-SE" i="0" baseline="0" noProof="0" dirty="0" smtClean="0"/>
              <a:t>Vidare kan noden som vi ber </a:t>
            </a:r>
            <a:r>
              <a:rPr lang="sv-SE" i="0" baseline="0" noProof="0" dirty="0" err="1" smtClean="0"/>
              <a:t>replicera</a:t>
            </a:r>
            <a:r>
              <a:rPr lang="sv-SE" i="0" baseline="0" noProof="0" dirty="0" smtClean="0"/>
              <a:t> sin </a:t>
            </a:r>
            <a:r>
              <a:rPr lang="sv-SE" i="0" baseline="0" noProof="0" dirty="0" err="1" smtClean="0"/>
              <a:t>replika</a:t>
            </a:r>
            <a:r>
              <a:rPr lang="sv-SE" i="0" baseline="0" noProof="0" dirty="0" smtClean="0"/>
              <a:t> dö innan den hinner göra det, även då väljs en ny nod ut, eller noden vi </a:t>
            </a:r>
            <a:r>
              <a:rPr lang="sv-SE" i="0" baseline="0" noProof="0" dirty="0" err="1" smtClean="0"/>
              <a:t>replicerar</a:t>
            </a:r>
            <a:r>
              <a:rPr lang="sv-SE" i="0" baseline="0" noProof="0" dirty="0" smtClean="0"/>
              <a:t> till kan dö.</a:t>
            </a:r>
          </a:p>
        </p:txBody>
      </p:sp>
      <p:sp>
        <p:nvSpPr>
          <p:cNvPr id="4" name="Slide Number Placeholder 3"/>
          <p:cNvSpPr>
            <a:spLocks noGrp="1"/>
          </p:cNvSpPr>
          <p:nvPr>
            <p:ph type="sldNum" sz="quarter" idx="10"/>
          </p:nvPr>
        </p:nvSpPr>
        <p:spPr/>
        <p:txBody>
          <a:bodyPr/>
          <a:lstStyle/>
          <a:p>
            <a:fld id="{100650DF-8CBF-0341-B1F9-47D0C0CD302F}" type="slidenum">
              <a:rPr lang="en-US" smtClean="0"/>
              <a:t>45</a:t>
            </a:fld>
            <a:endParaRPr lang="en-US"/>
          </a:p>
        </p:txBody>
      </p:sp>
    </p:spTree>
    <p:extLst>
      <p:ext uri="{BB962C8B-B14F-4D97-AF65-F5344CB8AC3E}">
        <p14:creationId xmlns:p14="http://schemas.microsoft.com/office/powerpoint/2010/main" val="131351314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a:t>
            </a:r>
            <a:r>
              <a:rPr lang="en-US" dirty="0" err="1" smtClean="0"/>
              <a:t>detta</a:t>
            </a:r>
            <a:r>
              <a:rPr lang="en-US" dirty="0" smtClean="0"/>
              <a:t> </a:t>
            </a:r>
            <a:r>
              <a:rPr lang="en-US" dirty="0" err="1" smtClean="0"/>
              <a:t>fallet</a:t>
            </a:r>
            <a:r>
              <a:rPr lang="en-US" dirty="0" smtClean="0"/>
              <a:t> </a:t>
            </a:r>
            <a:r>
              <a:rPr lang="en-US" dirty="0" err="1" smtClean="0"/>
              <a:t>kommer</a:t>
            </a:r>
            <a:r>
              <a:rPr lang="en-US" dirty="0" smtClean="0"/>
              <a:t> nod A be nod B </a:t>
            </a:r>
            <a:r>
              <a:rPr lang="en-US" dirty="0" err="1" smtClean="0"/>
              <a:t>replicera</a:t>
            </a:r>
            <a:r>
              <a:rPr lang="en-US" dirty="0" smtClean="0"/>
              <a:t> till en </a:t>
            </a:r>
            <a:r>
              <a:rPr lang="en-US" dirty="0" err="1" smtClean="0"/>
              <a:t>annan</a:t>
            </a:r>
            <a:r>
              <a:rPr lang="en-US" dirty="0" smtClean="0"/>
              <a:t> nod.</a:t>
            </a:r>
          </a:p>
          <a:p>
            <a:endParaRPr lang="en-US" dirty="0" smtClean="0"/>
          </a:p>
          <a:p>
            <a:r>
              <a:rPr lang="en-US" dirty="0" err="1" smtClean="0"/>
              <a:t>För</a:t>
            </a:r>
            <a:r>
              <a:rPr lang="en-US" baseline="0" dirty="0" smtClean="0"/>
              <a:t> </a:t>
            </a:r>
            <a:r>
              <a:rPr lang="en-US" baseline="0" dirty="0" err="1" smtClean="0"/>
              <a:t>att</a:t>
            </a:r>
            <a:r>
              <a:rPr lang="en-US" baseline="0" dirty="0" smtClean="0"/>
              <a:t> </a:t>
            </a:r>
            <a:r>
              <a:rPr lang="en-US" baseline="0" dirty="0" err="1" smtClean="0"/>
              <a:t>minska</a:t>
            </a:r>
            <a:r>
              <a:rPr lang="en-US" baseline="0" dirty="0" smtClean="0"/>
              <a:t> </a:t>
            </a:r>
            <a:r>
              <a:rPr lang="en-US" baseline="0" dirty="0" err="1" smtClean="0"/>
              <a:t>antalet</a:t>
            </a:r>
            <a:r>
              <a:rPr lang="en-US" baseline="0" dirty="0" smtClean="0"/>
              <a:t> </a:t>
            </a:r>
            <a:r>
              <a:rPr lang="en-US" baseline="0" dirty="0" err="1" smtClean="0"/>
              <a:t>meddelanden</a:t>
            </a:r>
            <a:r>
              <a:rPr lang="en-US" baseline="0" dirty="0" smtClean="0"/>
              <a:t> </a:t>
            </a:r>
            <a:r>
              <a:rPr lang="en-US" baseline="0" dirty="0" err="1" smtClean="0"/>
              <a:t>så</a:t>
            </a:r>
            <a:r>
              <a:rPr lang="en-US" baseline="0" dirty="0" smtClean="0"/>
              <a:t> </a:t>
            </a:r>
            <a:r>
              <a:rPr lang="en-US" baseline="0" dirty="0" err="1" smtClean="0"/>
              <a:t>skulle</a:t>
            </a:r>
            <a:r>
              <a:rPr lang="en-US" baseline="0" dirty="0" smtClean="0"/>
              <a:t> </a:t>
            </a:r>
            <a:r>
              <a:rPr lang="en-US" baseline="0" dirty="0" err="1" smtClean="0"/>
              <a:t>givetvis</a:t>
            </a:r>
            <a:r>
              <a:rPr lang="en-US" baseline="0" dirty="0" smtClean="0"/>
              <a:t> B </a:t>
            </a:r>
            <a:r>
              <a:rPr lang="en-US" baseline="0" dirty="0" err="1" smtClean="0"/>
              <a:t>kunnat</a:t>
            </a:r>
            <a:r>
              <a:rPr lang="en-US" baseline="0" dirty="0" smtClean="0"/>
              <a:t> </a:t>
            </a:r>
            <a:r>
              <a:rPr lang="en-US" baseline="0" dirty="0" err="1" smtClean="0"/>
              <a:t>få</a:t>
            </a:r>
            <a:r>
              <a:rPr lang="en-US" baseline="0" dirty="0" smtClean="0"/>
              <a:t> </a:t>
            </a:r>
            <a:r>
              <a:rPr lang="en-US" baseline="0" dirty="0" err="1" smtClean="0"/>
              <a:t>välja</a:t>
            </a:r>
            <a:r>
              <a:rPr lang="en-US" baseline="0" dirty="0" smtClean="0"/>
              <a:t> en </a:t>
            </a:r>
            <a:r>
              <a:rPr lang="en-US" baseline="0" dirty="0" err="1" smtClean="0"/>
              <a:t>ny</a:t>
            </a:r>
            <a:r>
              <a:rPr lang="en-US" baseline="0" dirty="0" smtClean="0"/>
              <a:t> nod </a:t>
            </a:r>
            <a:r>
              <a:rPr lang="en-US" baseline="0" dirty="0" err="1" smtClean="0"/>
              <a:t>att</a:t>
            </a:r>
            <a:r>
              <a:rPr lang="en-US" baseline="0" dirty="0" smtClean="0"/>
              <a:t> </a:t>
            </a:r>
            <a:r>
              <a:rPr lang="en-US" baseline="0" dirty="0" err="1" smtClean="0"/>
              <a:t>replicera</a:t>
            </a:r>
            <a:r>
              <a:rPr lang="en-US" baseline="0" dirty="0" smtClean="0"/>
              <a:t> till.</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48</a:t>
            </a:fld>
            <a:endParaRPr lang="en-US"/>
          </a:p>
        </p:txBody>
      </p:sp>
    </p:spTree>
    <p:extLst>
      <p:ext uri="{BB962C8B-B14F-4D97-AF65-F5344CB8AC3E}">
        <p14:creationId xmlns:p14="http://schemas.microsoft.com/office/powerpoint/2010/main" val="200617350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noProof="0" dirty="0" smtClean="0"/>
              <a:t>För att hantera den här varierande tiden, så valde vi att inte bara använda</a:t>
            </a:r>
            <a:r>
              <a:rPr lang="sv-SE" baseline="0" noProof="0" dirty="0" smtClean="0"/>
              <a:t> ett medelvärde tex, eftersom de teoretiskt sätt kan variera ganska mycket, vilket därmed påverkar tillförlitligheten ganska mycket.</a:t>
            </a:r>
          </a:p>
          <a:p>
            <a:endParaRPr lang="sv-SE" baseline="0" noProof="0" dirty="0" smtClean="0"/>
          </a:p>
          <a:p>
            <a:r>
              <a:rPr lang="sv-SE" baseline="0" noProof="0" dirty="0" smtClean="0"/>
              <a:t>Istället genomförde vi ett experiment från vilket vi fick ut över 2000 värden för tiden t (exkluderat tiden det tar att detektera fel). </a:t>
            </a:r>
          </a:p>
          <a:p>
            <a:endParaRPr lang="sv-SE" baseline="0" noProof="0" dirty="0" smtClean="0"/>
          </a:p>
          <a:p>
            <a:r>
              <a:rPr lang="sv-SE" baseline="0" noProof="0" dirty="0" smtClean="0"/>
              <a:t>Sedan matchades en rad olika distributioner mot dessa värden, och vi fann att log-</a:t>
            </a:r>
            <a:r>
              <a:rPr lang="sv-SE" baseline="0" noProof="0" dirty="0" err="1" smtClean="0"/>
              <a:t>logistic</a:t>
            </a:r>
            <a:r>
              <a:rPr lang="sv-SE" baseline="0" noProof="0" dirty="0" smtClean="0"/>
              <a:t> distribution var den bästa.</a:t>
            </a:r>
            <a:endParaRPr lang="sv-SE" noProof="0" dirty="0"/>
          </a:p>
        </p:txBody>
      </p:sp>
      <p:sp>
        <p:nvSpPr>
          <p:cNvPr id="4" name="Slide Number Placeholder 3"/>
          <p:cNvSpPr>
            <a:spLocks noGrp="1"/>
          </p:cNvSpPr>
          <p:nvPr>
            <p:ph type="sldNum" sz="quarter" idx="10"/>
          </p:nvPr>
        </p:nvSpPr>
        <p:spPr/>
        <p:txBody>
          <a:bodyPr/>
          <a:lstStyle/>
          <a:p>
            <a:fld id="{100650DF-8CBF-0341-B1F9-47D0C0CD302F}" type="slidenum">
              <a:rPr lang="en-US" smtClean="0"/>
              <a:t>49</a:t>
            </a:fld>
            <a:endParaRPr lang="en-US"/>
          </a:p>
        </p:txBody>
      </p:sp>
    </p:spTree>
    <p:extLst>
      <p:ext uri="{BB962C8B-B14F-4D97-AF65-F5344CB8AC3E}">
        <p14:creationId xmlns:p14="http://schemas.microsoft.com/office/powerpoint/2010/main" val="66424324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noProof="0" dirty="0" smtClean="0"/>
              <a:t>I modellen,</a:t>
            </a:r>
            <a:r>
              <a:rPr lang="sv-SE" baseline="0" noProof="0" dirty="0" smtClean="0"/>
              <a:t> så används därmed de tidigare registrerade tiderna först för att få fram parametrarna till log-logistiska distributionen</a:t>
            </a:r>
          </a:p>
          <a:p>
            <a:endParaRPr lang="sv-SE" baseline="0" noProof="0" dirty="0" smtClean="0"/>
          </a:p>
          <a:p>
            <a:r>
              <a:rPr lang="sv-SE" baseline="0" noProof="0" dirty="0" smtClean="0"/>
              <a:t>Efter det, så väljs det 95 </a:t>
            </a:r>
            <a:r>
              <a:rPr lang="sv-SE" baseline="0" noProof="0" dirty="0" err="1" smtClean="0"/>
              <a:t>percentila</a:t>
            </a:r>
            <a:r>
              <a:rPr lang="sv-SE" baseline="0" noProof="0" dirty="0" smtClean="0"/>
              <a:t>, vilket innebär att med 95% sannolikhet kommer nästa värde vara mindre än detta, och genom att använda detta värde kommer vi I 95% av fallen beräkna fram en lägre tillförlitlighet än den faktiska.</a:t>
            </a:r>
          </a:p>
          <a:p>
            <a:endParaRPr lang="sv-SE" baseline="0" noProof="0" dirty="0" smtClean="0"/>
          </a:p>
          <a:p>
            <a:r>
              <a:rPr lang="sv-SE" baseline="0" noProof="0" dirty="0" smtClean="0"/>
              <a:t>Innan några </a:t>
            </a:r>
            <a:r>
              <a:rPr lang="sv-SE" baseline="0" noProof="0" dirty="0" err="1" smtClean="0"/>
              <a:t>replication</a:t>
            </a:r>
            <a:r>
              <a:rPr lang="sv-SE" baseline="0" noProof="0" dirty="0" smtClean="0"/>
              <a:t> tider har använts, så använts ett default värde.</a:t>
            </a:r>
            <a:endParaRPr lang="sv-SE" noProof="0" dirty="0"/>
          </a:p>
        </p:txBody>
      </p:sp>
      <p:sp>
        <p:nvSpPr>
          <p:cNvPr id="4" name="Slide Number Placeholder 3"/>
          <p:cNvSpPr>
            <a:spLocks noGrp="1"/>
          </p:cNvSpPr>
          <p:nvPr>
            <p:ph type="sldNum" sz="quarter" idx="10"/>
          </p:nvPr>
        </p:nvSpPr>
        <p:spPr/>
        <p:txBody>
          <a:bodyPr/>
          <a:lstStyle/>
          <a:p>
            <a:fld id="{100650DF-8CBF-0341-B1F9-47D0C0CD302F}" type="slidenum">
              <a:rPr lang="en-US" smtClean="0"/>
              <a:t>50</a:t>
            </a:fld>
            <a:endParaRPr lang="en-US"/>
          </a:p>
        </p:txBody>
      </p:sp>
    </p:spTree>
    <p:extLst>
      <p:ext uri="{BB962C8B-B14F-4D97-AF65-F5344CB8AC3E}">
        <p14:creationId xmlns:p14="http://schemas.microsoft.com/office/powerpoint/2010/main" val="187459686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noProof="0" dirty="0" smtClean="0"/>
              <a:t>Som nämndes</a:t>
            </a:r>
            <a:r>
              <a:rPr lang="sv-SE" baseline="0" noProof="0" dirty="0" smtClean="0"/>
              <a:t> I början så har vi implementerat och utvärderat vår modell med hjälp av Calvin.</a:t>
            </a:r>
          </a:p>
          <a:p>
            <a:endParaRPr lang="sv-SE" baseline="0" noProof="0" dirty="0" smtClean="0"/>
          </a:p>
          <a:p>
            <a:r>
              <a:rPr lang="sv-SE" baseline="0" noProof="0" dirty="0" smtClean="0"/>
              <a:t>Istället för att fokusera på utveckla en </a:t>
            </a:r>
            <a:r>
              <a:rPr lang="sv-SE" baseline="0" noProof="0" dirty="0" err="1" smtClean="0"/>
              <a:t>model</a:t>
            </a:r>
            <a:r>
              <a:rPr lang="sv-SE" baseline="0" noProof="0" dirty="0" smtClean="0"/>
              <a:t> för att tillgodose tillförlitlighet för Calvin applikationer, så har snarare Calvin varit ett verktyg, eller en plattform där vi kunnat implementera vår modell.</a:t>
            </a:r>
          </a:p>
        </p:txBody>
      </p:sp>
      <p:sp>
        <p:nvSpPr>
          <p:cNvPr id="4" name="Slide Number Placeholder 3"/>
          <p:cNvSpPr>
            <a:spLocks noGrp="1"/>
          </p:cNvSpPr>
          <p:nvPr>
            <p:ph type="sldNum" sz="quarter" idx="10"/>
          </p:nvPr>
        </p:nvSpPr>
        <p:spPr/>
        <p:txBody>
          <a:bodyPr/>
          <a:lstStyle/>
          <a:p>
            <a:fld id="{100650DF-8CBF-0341-B1F9-47D0C0CD302F}" type="slidenum">
              <a:rPr lang="en-US" smtClean="0"/>
              <a:t>51</a:t>
            </a:fld>
            <a:endParaRPr lang="en-US"/>
          </a:p>
        </p:txBody>
      </p:sp>
    </p:spTree>
    <p:extLst>
      <p:ext uri="{BB962C8B-B14F-4D97-AF65-F5344CB8AC3E}">
        <p14:creationId xmlns:p14="http://schemas.microsoft.com/office/powerpoint/2010/main" val="114735327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För</a:t>
            </a:r>
            <a:r>
              <a:rPr lang="en-US" baseline="0" dirty="0" smtClean="0"/>
              <a:t> </a:t>
            </a:r>
            <a:r>
              <a:rPr lang="en-US" baseline="0" dirty="0" err="1" smtClean="0"/>
              <a:t>att</a:t>
            </a:r>
            <a:r>
              <a:rPr lang="en-US" baseline="0" dirty="0" smtClean="0"/>
              <a:t> </a:t>
            </a:r>
            <a:r>
              <a:rPr lang="en-US" baseline="0" dirty="0" err="1" smtClean="0"/>
              <a:t>demonstrera</a:t>
            </a:r>
            <a:r>
              <a:rPr lang="en-US" baseline="0" dirty="0" smtClean="0"/>
              <a:t> </a:t>
            </a:r>
            <a:r>
              <a:rPr lang="en-US" baseline="0" dirty="0" err="1" smtClean="0"/>
              <a:t>vår</a:t>
            </a:r>
            <a:r>
              <a:rPr lang="en-US" baseline="0" dirty="0" smtClean="0"/>
              <a:t> </a:t>
            </a:r>
            <a:r>
              <a:rPr lang="en-US" baseline="0" dirty="0" err="1" smtClean="0"/>
              <a:t>modell</a:t>
            </a:r>
            <a:r>
              <a:rPr lang="en-US" baseline="0" dirty="0" smtClean="0"/>
              <a:t> </a:t>
            </a:r>
            <a:r>
              <a:rPr lang="en-US" baseline="0" dirty="0" err="1" smtClean="0"/>
              <a:t>så</a:t>
            </a:r>
            <a:r>
              <a:rPr lang="en-US" baseline="0" dirty="0" smtClean="0"/>
              <a:t> </a:t>
            </a:r>
            <a:r>
              <a:rPr lang="en-US" baseline="0" dirty="0" err="1" smtClean="0"/>
              <a:t>har</a:t>
            </a:r>
            <a:r>
              <a:rPr lang="en-US" baseline="0" dirty="0" smtClean="0"/>
              <a:t> vi </a:t>
            </a:r>
            <a:r>
              <a:rPr lang="en-US" baseline="0" dirty="0" err="1" smtClean="0"/>
              <a:t>genomfört</a:t>
            </a:r>
            <a:r>
              <a:rPr lang="en-US" baseline="0" dirty="0" smtClean="0"/>
              <a:t> </a:t>
            </a:r>
            <a:r>
              <a:rPr lang="en-US" baseline="0" dirty="0" err="1" smtClean="0"/>
              <a:t>ett</a:t>
            </a:r>
            <a:r>
              <a:rPr lang="en-US" baseline="0" dirty="0" smtClean="0"/>
              <a:t> </a:t>
            </a:r>
            <a:r>
              <a:rPr lang="en-US" baseline="0" dirty="0" err="1" smtClean="0"/>
              <a:t>antal</a:t>
            </a:r>
            <a:r>
              <a:rPr lang="en-US" baseline="0" dirty="0" smtClean="0"/>
              <a:t> experiment</a:t>
            </a:r>
          </a:p>
          <a:p>
            <a:endParaRPr lang="en-US" baseline="0" dirty="0" smtClean="0"/>
          </a:p>
          <a:p>
            <a:r>
              <a:rPr lang="en-US" baseline="0" dirty="0" err="1" smtClean="0"/>
              <a:t>Syftet</a:t>
            </a:r>
            <a:r>
              <a:rPr lang="en-US" baseline="0" dirty="0" smtClean="0"/>
              <a:t> med </a:t>
            </a:r>
            <a:r>
              <a:rPr lang="en-US" baseline="0" dirty="0" err="1" smtClean="0"/>
              <a:t>experimenten</a:t>
            </a:r>
            <a:r>
              <a:rPr lang="en-US" baseline="0" dirty="0" smtClean="0"/>
              <a:t> </a:t>
            </a:r>
            <a:r>
              <a:rPr lang="en-US" baseline="0" dirty="0" err="1" smtClean="0"/>
              <a:t>var</a:t>
            </a:r>
            <a:r>
              <a:rPr lang="en-US" baseline="0" dirty="0" smtClean="0"/>
              <a:t> bland </a:t>
            </a:r>
            <a:r>
              <a:rPr lang="en-US" baseline="0" dirty="0" err="1" smtClean="0"/>
              <a:t>annat</a:t>
            </a:r>
            <a:r>
              <a:rPr lang="en-US" baseline="0" dirty="0" smtClean="0"/>
              <a:t> </a:t>
            </a:r>
            <a:r>
              <a:rPr lang="en-US" baseline="0" dirty="0" err="1" smtClean="0"/>
              <a:t>att</a:t>
            </a:r>
            <a:r>
              <a:rPr lang="en-US" baseline="0" dirty="0" smtClean="0"/>
              <a:t> visa </a:t>
            </a:r>
            <a:r>
              <a:rPr lang="en-US" baseline="0" dirty="0" err="1" smtClean="0"/>
              <a:t>att</a:t>
            </a:r>
            <a:endParaRPr lang="en-US" baseline="0" dirty="0" smtClean="0"/>
          </a:p>
          <a:p>
            <a:pPr marL="228600" indent="-228600">
              <a:buFont typeface="+mj-lt"/>
              <a:buAutoNum type="arabicPeriod"/>
            </a:pPr>
            <a:r>
              <a:rPr lang="en-US" baseline="0" dirty="0" err="1" smtClean="0"/>
              <a:t>tillförlitligheten</a:t>
            </a:r>
            <a:r>
              <a:rPr lang="en-US" baseline="0" dirty="0" smtClean="0"/>
              <a:t> </a:t>
            </a:r>
            <a:r>
              <a:rPr lang="en-US" baseline="0" dirty="0" err="1" smtClean="0"/>
              <a:t>över</a:t>
            </a:r>
            <a:r>
              <a:rPr lang="en-US" baseline="0" dirty="0" smtClean="0"/>
              <a:t> </a:t>
            </a:r>
            <a:r>
              <a:rPr lang="en-US" baseline="0" dirty="0" err="1" smtClean="0"/>
              <a:t>tid</a:t>
            </a:r>
            <a:r>
              <a:rPr lang="en-US" baseline="0" dirty="0" smtClean="0"/>
              <a:t> </a:t>
            </a:r>
            <a:r>
              <a:rPr lang="en-US" baseline="0" dirty="0" err="1" smtClean="0"/>
              <a:t>dynamiskt</a:t>
            </a:r>
            <a:r>
              <a:rPr lang="en-US" baseline="0" dirty="0" smtClean="0"/>
              <a:t> </a:t>
            </a:r>
            <a:r>
              <a:rPr lang="en-US" baseline="0" dirty="0" err="1" smtClean="0"/>
              <a:t>uppnås</a:t>
            </a:r>
            <a:r>
              <a:rPr lang="en-US" baseline="0" dirty="0" smtClean="0"/>
              <a:t> </a:t>
            </a:r>
            <a:r>
              <a:rPr lang="en-US" baseline="0" dirty="0" err="1" smtClean="0"/>
              <a:t>genom</a:t>
            </a:r>
            <a:r>
              <a:rPr lang="en-US" baseline="0" dirty="0" smtClean="0"/>
              <a:t> </a:t>
            </a:r>
            <a:r>
              <a:rPr lang="en-US" baseline="0" dirty="0" err="1" smtClean="0"/>
              <a:t>att</a:t>
            </a:r>
            <a:r>
              <a:rPr lang="en-US" baseline="0" dirty="0" smtClean="0"/>
              <a:t> </a:t>
            </a:r>
            <a:r>
              <a:rPr lang="en-US" baseline="0" dirty="0" err="1" smtClean="0"/>
              <a:t>detekera</a:t>
            </a:r>
            <a:r>
              <a:rPr lang="en-US" baseline="0" dirty="0" smtClean="0"/>
              <a:t> </a:t>
            </a:r>
            <a:r>
              <a:rPr lang="en-US" baseline="0" dirty="0" err="1" smtClean="0"/>
              <a:t>när</a:t>
            </a:r>
            <a:r>
              <a:rPr lang="en-US" baseline="0" dirty="0" smtClean="0"/>
              <a:t> </a:t>
            </a:r>
            <a:r>
              <a:rPr lang="en-US" baseline="0" dirty="0" err="1" smtClean="0"/>
              <a:t>noder</a:t>
            </a:r>
            <a:r>
              <a:rPr lang="en-US" baseline="0" dirty="0" smtClean="0"/>
              <a:t> </a:t>
            </a:r>
            <a:r>
              <a:rPr lang="en-US" baseline="0" dirty="0" err="1" smtClean="0"/>
              <a:t>dör</a:t>
            </a:r>
            <a:r>
              <a:rPr lang="en-US" baseline="0" dirty="0" smtClean="0"/>
              <a:t> </a:t>
            </a:r>
            <a:r>
              <a:rPr lang="en-US" baseline="0" dirty="0" err="1" smtClean="0"/>
              <a:t>samt</a:t>
            </a:r>
            <a:r>
              <a:rPr lang="en-US" baseline="0" dirty="0" smtClean="0"/>
              <a:t> </a:t>
            </a:r>
            <a:r>
              <a:rPr lang="en-US" baseline="0" dirty="0" err="1" smtClean="0"/>
              <a:t>starta</a:t>
            </a:r>
            <a:r>
              <a:rPr lang="en-US" baseline="0" dirty="0" smtClean="0"/>
              <a:t> </a:t>
            </a:r>
            <a:r>
              <a:rPr lang="en-US" baseline="0" dirty="0" err="1" smtClean="0"/>
              <a:t>nya</a:t>
            </a:r>
            <a:r>
              <a:rPr lang="en-US" baseline="0" dirty="0" smtClean="0"/>
              <a:t> </a:t>
            </a:r>
            <a:r>
              <a:rPr lang="en-US" baseline="0" dirty="0" err="1" smtClean="0"/>
              <a:t>replikor</a:t>
            </a:r>
            <a:endParaRPr lang="en-US" baseline="0" dirty="0" smtClean="0"/>
          </a:p>
          <a:p>
            <a:pPr marL="228600" indent="-228600">
              <a:buFont typeface="+mj-lt"/>
              <a:buAutoNum type="arabicPeriod"/>
            </a:pPr>
            <a:r>
              <a:rPr lang="en-US" baseline="0" dirty="0" err="1" smtClean="0"/>
              <a:t>Inte</a:t>
            </a:r>
            <a:r>
              <a:rPr lang="en-US" baseline="0" dirty="0" smtClean="0"/>
              <a:t> </a:t>
            </a:r>
            <a:r>
              <a:rPr lang="en-US" baseline="0" dirty="0" err="1" smtClean="0"/>
              <a:t>fler</a:t>
            </a:r>
            <a:r>
              <a:rPr lang="en-US" baseline="0" dirty="0" smtClean="0"/>
              <a:t> </a:t>
            </a:r>
            <a:r>
              <a:rPr lang="en-US" baseline="0" dirty="0" err="1" smtClean="0"/>
              <a:t>replikor</a:t>
            </a:r>
            <a:r>
              <a:rPr lang="en-US" baseline="0" dirty="0" smtClean="0"/>
              <a:t> </a:t>
            </a:r>
            <a:r>
              <a:rPr lang="en-US" baseline="0" dirty="0" err="1" smtClean="0"/>
              <a:t>än</a:t>
            </a:r>
            <a:r>
              <a:rPr lang="en-US" baseline="0" dirty="0" smtClean="0"/>
              <a:t> </a:t>
            </a:r>
            <a:r>
              <a:rPr lang="en-US" baseline="0" dirty="0" err="1" smtClean="0"/>
              <a:t>nödvändigt</a:t>
            </a:r>
            <a:r>
              <a:rPr lang="en-US" baseline="0" dirty="0" smtClean="0"/>
              <a:t> </a:t>
            </a:r>
            <a:r>
              <a:rPr lang="en-US" baseline="0" dirty="0" err="1" smtClean="0"/>
              <a:t>genom</a:t>
            </a:r>
            <a:r>
              <a:rPr lang="en-US" baseline="0" dirty="0" smtClean="0"/>
              <a:t> </a:t>
            </a:r>
            <a:r>
              <a:rPr lang="en-US" baseline="0" dirty="0" err="1" smtClean="0"/>
              <a:t>att</a:t>
            </a:r>
            <a:endParaRPr lang="en-US" baseline="0" dirty="0" smtClean="0"/>
          </a:p>
          <a:p>
            <a:pPr marL="685800" lvl="1" indent="-228600">
              <a:buFont typeface="+mj-lt"/>
              <a:buAutoNum type="arabicPeriod"/>
            </a:pPr>
            <a:r>
              <a:rPr lang="en-US" baseline="0" dirty="0" err="1" smtClean="0"/>
              <a:t>Välja</a:t>
            </a:r>
            <a:r>
              <a:rPr lang="en-US" baseline="0" dirty="0" smtClean="0"/>
              <a:t> de </a:t>
            </a:r>
            <a:r>
              <a:rPr lang="en-US" baseline="0" dirty="0" err="1" smtClean="0"/>
              <a:t>mest</a:t>
            </a:r>
            <a:r>
              <a:rPr lang="en-US" baseline="0" dirty="0" smtClean="0"/>
              <a:t> </a:t>
            </a:r>
            <a:r>
              <a:rPr lang="en-US" baseline="0" dirty="0" err="1" smtClean="0"/>
              <a:t>tillförlitliga</a:t>
            </a:r>
            <a:endParaRPr lang="en-US" baseline="0" dirty="0" smtClean="0"/>
          </a:p>
          <a:p>
            <a:pPr marL="685800" lvl="1" indent="-228600">
              <a:buFont typeface="+mj-lt"/>
              <a:buAutoNum type="arabicPeriod"/>
            </a:pPr>
            <a:r>
              <a:rPr lang="en-US" baseline="0" dirty="0" smtClean="0"/>
              <a:t>Ta </a:t>
            </a:r>
            <a:r>
              <a:rPr lang="en-US" baseline="0" dirty="0" err="1" smtClean="0"/>
              <a:t>bort</a:t>
            </a:r>
            <a:r>
              <a:rPr lang="en-US" baseline="0" dirty="0" smtClean="0"/>
              <a:t> </a:t>
            </a:r>
            <a:r>
              <a:rPr lang="en-US" baseline="0" dirty="0" err="1" smtClean="0"/>
              <a:t>överflödiga</a:t>
            </a:r>
            <a:r>
              <a:rPr lang="en-US" baseline="0" dirty="0" smtClean="0"/>
              <a:t> </a:t>
            </a:r>
            <a:r>
              <a:rPr lang="en-US" baseline="0" dirty="0" err="1" smtClean="0"/>
              <a:t>replikor</a:t>
            </a:r>
            <a:endParaRPr lang="en-US" baseline="0" dirty="0" smtClean="0"/>
          </a:p>
          <a:p>
            <a:pPr marL="228600" lvl="0" indent="-228600">
              <a:buFont typeface="+mj-lt"/>
              <a:buAutoNum type="arabicPeriod"/>
            </a:pPr>
            <a:r>
              <a:rPr lang="en-US" dirty="0" err="1" smtClean="0"/>
              <a:t>Systemet</a:t>
            </a:r>
            <a:r>
              <a:rPr lang="en-US" dirty="0" smtClean="0"/>
              <a:t> tar</a:t>
            </a:r>
            <a:r>
              <a:rPr lang="en-US" baseline="0" dirty="0" smtClean="0"/>
              <a:t> </a:t>
            </a:r>
            <a:r>
              <a:rPr lang="en-US" baseline="0" dirty="0" err="1" smtClean="0"/>
              <a:t>hänsyn</a:t>
            </a:r>
            <a:r>
              <a:rPr lang="en-US" baseline="0" dirty="0" smtClean="0"/>
              <a:t> till </a:t>
            </a:r>
            <a:r>
              <a:rPr lang="en-US" baseline="0" dirty="0" err="1" smtClean="0"/>
              <a:t>varierande</a:t>
            </a:r>
            <a:r>
              <a:rPr lang="en-US" baseline="0" dirty="0" smtClean="0"/>
              <a:t> </a:t>
            </a:r>
            <a:r>
              <a:rPr lang="en-US" baseline="0" dirty="0" err="1" smtClean="0"/>
              <a:t>egenskaper</a:t>
            </a:r>
            <a:r>
              <a:rPr lang="en-US" baseline="0" dirty="0" smtClean="0"/>
              <a:t> hos </a:t>
            </a:r>
            <a:r>
              <a:rPr lang="en-US" baseline="0" dirty="0" err="1" smtClean="0"/>
              <a:t>noderna</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56</a:t>
            </a:fld>
            <a:endParaRPr lang="en-US"/>
          </a:p>
        </p:txBody>
      </p:sp>
    </p:spTree>
    <p:extLst>
      <p:ext uri="{BB962C8B-B14F-4D97-AF65-F5344CB8AC3E}">
        <p14:creationId xmlns:p14="http://schemas.microsoft.com/office/powerpoint/2010/main" val="85699945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a:t>
            </a:r>
            <a:r>
              <a:rPr lang="en-US" dirty="0" err="1" smtClean="0"/>
              <a:t>experimenten</a:t>
            </a:r>
            <a:r>
              <a:rPr lang="en-US" baseline="0" dirty="0" err="1" smtClean="0"/>
              <a:t>ten</a:t>
            </a:r>
            <a:r>
              <a:rPr lang="en-US" baseline="0" dirty="0" smtClean="0"/>
              <a:t> </a:t>
            </a:r>
            <a:r>
              <a:rPr lang="en-US" baseline="0" dirty="0" err="1" smtClean="0"/>
              <a:t>har</a:t>
            </a:r>
            <a:r>
              <a:rPr lang="en-US" baseline="0" dirty="0" smtClean="0"/>
              <a:t> </a:t>
            </a:r>
            <a:r>
              <a:rPr lang="en-US" baseline="0" dirty="0" err="1" smtClean="0"/>
              <a:t>ett</a:t>
            </a:r>
            <a:r>
              <a:rPr lang="en-US" baseline="0" dirty="0" smtClean="0"/>
              <a:t> cluster </a:t>
            </a:r>
            <a:r>
              <a:rPr lang="en-US" baseline="0" dirty="0" err="1" smtClean="0"/>
              <a:t>på</a:t>
            </a:r>
            <a:r>
              <a:rPr lang="en-US" baseline="0" dirty="0" smtClean="0"/>
              <a:t> 6 </a:t>
            </a:r>
            <a:r>
              <a:rPr lang="en-US" baseline="0" dirty="0" err="1" smtClean="0"/>
              <a:t>servrar</a:t>
            </a:r>
            <a:r>
              <a:rPr lang="en-US" baseline="0" dirty="0" smtClean="0"/>
              <a:t> </a:t>
            </a:r>
            <a:r>
              <a:rPr lang="en-US" baseline="0" dirty="0" err="1" smtClean="0"/>
              <a:t>använts</a:t>
            </a:r>
            <a:r>
              <a:rPr lang="en-US" baseline="0" dirty="0" smtClean="0"/>
              <a:t>.</a:t>
            </a:r>
          </a:p>
          <a:p>
            <a:endParaRPr lang="en-US" baseline="0" dirty="0" smtClean="0"/>
          </a:p>
          <a:p>
            <a:r>
              <a:rPr lang="en-US" baseline="0" dirty="0" err="1" smtClean="0"/>
              <a:t>På</a:t>
            </a:r>
            <a:r>
              <a:rPr lang="en-US" baseline="0" dirty="0" smtClean="0"/>
              <a:t> </a:t>
            </a:r>
            <a:r>
              <a:rPr lang="en-US" baseline="0" dirty="0" err="1" smtClean="0"/>
              <a:t>dessa</a:t>
            </a:r>
            <a:r>
              <a:rPr lang="en-US" baseline="0" dirty="0" smtClean="0"/>
              <a:t> </a:t>
            </a:r>
            <a:r>
              <a:rPr lang="en-US" baseline="0" dirty="0" err="1" smtClean="0"/>
              <a:t>servrar</a:t>
            </a:r>
            <a:r>
              <a:rPr lang="en-US" baseline="0" dirty="0" smtClean="0"/>
              <a:t> </a:t>
            </a:r>
            <a:r>
              <a:rPr lang="en-US" baseline="0" dirty="0" err="1" smtClean="0"/>
              <a:t>startades</a:t>
            </a:r>
            <a:r>
              <a:rPr lang="en-US" baseline="0" dirty="0" smtClean="0"/>
              <a:t> en </a:t>
            </a:r>
            <a:r>
              <a:rPr lang="en-US" baseline="0" dirty="0" err="1" smtClean="0"/>
              <a:t>eller</a:t>
            </a:r>
            <a:r>
              <a:rPr lang="en-US" baseline="0" dirty="0" smtClean="0"/>
              <a:t> </a:t>
            </a:r>
            <a:r>
              <a:rPr lang="en-US" baseline="0" dirty="0" err="1" smtClean="0"/>
              <a:t>flera</a:t>
            </a:r>
            <a:r>
              <a:rPr lang="en-US" baseline="0" dirty="0" smtClean="0"/>
              <a:t> </a:t>
            </a:r>
            <a:r>
              <a:rPr lang="en-US" baseline="0" dirty="0" err="1" smtClean="0"/>
              <a:t>Clavin</a:t>
            </a:r>
            <a:r>
              <a:rPr lang="en-US" baseline="0" dirty="0" smtClean="0"/>
              <a:t> runtimes, </a:t>
            </a:r>
            <a:r>
              <a:rPr lang="en-US" baseline="0" dirty="0" err="1" smtClean="0"/>
              <a:t>beroende</a:t>
            </a:r>
            <a:r>
              <a:rPr lang="en-US" baseline="0" dirty="0" smtClean="0"/>
              <a:t> </a:t>
            </a:r>
            <a:r>
              <a:rPr lang="en-US" baseline="0" dirty="0" err="1" smtClean="0"/>
              <a:t>på</a:t>
            </a:r>
            <a:r>
              <a:rPr lang="en-US" baseline="0" dirty="0" smtClean="0"/>
              <a:t> test. </a:t>
            </a:r>
            <a:r>
              <a:rPr lang="en-US" baseline="0" dirty="0" err="1" smtClean="0"/>
              <a:t>Varje</a:t>
            </a:r>
            <a:r>
              <a:rPr lang="en-US" baseline="0" dirty="0" smtClean="0"/>
              <a:t> runtime </a:t>
            </a:r>
            <a:r>
              <a:rPr lang="en-US" baseline="0" dirty="0" err="1" smtClean="0"/>
              <a:t>simulerade</a:t>
            </a:r>
            <a:r>
              <a:rPr lang="en-US" baseline="0" dirty="0" smtClean="0"/>
              <a:t> </a:t>
            </a:r>
            <a:r>
              <a:rPr lang="en-US" baseline="0" dirty="0" err="1" smtClean="0"/>
              <a:t>därför</a:t>
            </a:r>
            <a:r>
              <a:rPr lang="en-US" baseline="0" dirty="0" smtClean="0"/>
              <a:t> en nod.</a:t>
            </a:r>
          </a:p>
          <a:p>
            <a:endParaRPr lang="en-US" baseline="0" dirty="0" smtClean="0"/>
          </a:p>
          <a:p>
            <a:r>
              <a:rPr lang="en-US" baseline="0" dirty="0" smtClean="0"/>
              <a:t>Nod failures </a:t>
            </a:r>
            <a:r>
              <a:rPr lang="en-US" baseline="0" dirty="0" err="1" smtClean="0"/>
              <a:t>simulerades</a:t>
            </a:r>
            <a:r>
              <a:rPr lang="en-US" baseline="0" dirty="0" smtClean="0"/>
              <a:t> </a:t>
            </a:r>
            <a:r>
              <a:rPr lang="en-US" baseline="0" dirty="0" err="1" smtClean="0"/>
              <a:t>genom</a:t>
            </a:r>
            <a:r>
              <a:rPr lang="en-US" baseline="0" dirty="0" smtClean="0"/>
              <a:t> </a:t>
            </a:r>
            <a:r>
              <a:rPr lang="en-US" baseline="0" dirty="0" err="1" smtClean="0"/>
              <a:t>att</a:t>
            </a:r>
            <a:r>
              <a:rPr lang="en-US" baseline="0" dirty="0" smtClean="0"/>
              <a:t> </a:t>
            </a:r>
            <a:r>
              <a:rPr lang="en-US" baseline="0" dirty="0" err="1" smtClean="0"/>
              <a:t>döda</a:t>
            </a:r>
            <a:r>
              <a:rPr lang="en-US" baseline="0" dirty="0" smtClean="0"/>
              <a:t> </a:t>
            </a:r>
            <a:r>
              <a:rPr lang="en-US" baseline="0" dirty="0" err="1" smtClean="0"/>
              <a:t>ett</a:t>
            </a:r>
            <a:r>
              <a:rPr lang="en-US" baseline="0" dirty="0" smtClean="0"/>
              <a:t> runtime </a:t>
            </a:r>
            <a:r>
              <a:rPr lang="en-US" baseline="0" dirty="0" err="1" smtClean="0"/>
              <a:t>och</a:t>
            </a:r>
            <a:r>
              <a:rPr lang="en-US" baseline="0" dirty="0" smtClean="0"/>
              <a:t> </a:t>
            </a:r>
            <a:r>
              <a:rPr lang="en-US" baseline="0" dirty="0" err="1" smtClean="0"/>
              <a:t>starta</a:t>
            </a:r>
            <a:r>
              <a:rPr lang="en-US" baseline="0" dirty="0" smtClean="0"/>
              <a:t> </a:t>
            </a:r>
            <a:r>
              <a:rPr lang="en-US" baseline="0" dirty="0" err="1" smtClean="0"/>
              <a:t>det</a:t>
            </a:r>
            <a:r>
              <a:rPr lang="en-US" baseline="0" dirty="0" smtClean="0"/>
              <a:t> </a:t>
            </a:r>
            <a:r>
              <a:rPr lang="en-US" baseline="0" dirty="0" err="1" smtClean="0"/>
              <a:t>igen</a:t>
            </a:r>
            <a:r>
              <a:rPr lang="en-US" baseline="0" dirty="0" smtClean="0"/>
              <a:t>. </a:t>
            </a:r>
            <a:r>
              <a:rPr lang="en-US" baseline="0" dirty="0" err="1" smtClean="0"/>
              <a:t>På</a:t>
            </a:r>
            <a:r>
              <a:rPr lang="en-US" baseline="0" dirty="0" smtClean="0"/>
              <a:t> </a:t>
            </a:r>
            <a:r>
              <a:rPr lang="en-US" baseline="0" dirty="0" err="1" smtClean="0"/>
              <a:t>så</a:t>
            </a:r>
            <a:r>
              <a:rPr lang="en-US" baseline="0" dirty="0" smtClean="0"/>
              <a:t> </a:t>
            </a:r>
            <a:r>
              <a:rPr lang="en-US" baseline="0" dirty="0" err="1" smtClean="0"/>
              <a:t>vis</a:t>
            </a:r>
            <a:r>
              <a:rPr lang="en-US" baseline="0" dirty="0" smtClean="0"/>
              <a:t> </a:t>
            </a:r>
            <a:r>
              <a:rPr lang="en-US" baseline="0" dirty="0" err="1" smtClean="0"/>
              <a:t>kunde</a:t>
            </a:r>
            <a:r>
              <a:rPr lang="en-US" baseline="0" dirty="0" smtClean="0"/>
              <a:t> vi </a:t>
            </a:r>
            <a:r>
              <a:rPr lang="en-US" baseline="0" dirty="0" err="1" smtClean="0"/>
              <a:t>även</a:t>
            </a:r>
            <a:r>
              <a:rPr lang="en-US" baseline="0" dirty="0" smtClean="0"/>
              <a:t> </a:t>
            </a:r>
            <a:r>
              <a:rPr lang="en-US" baseline="0" dirty="0" err="1" smtClean="0"/>
              <a:t>styra</a:t>
            </a:r>
            <a:r>
              <a:rPr lang="en-US" baseline="0" dirty="0" smtClean="0"/>
              <a:t> </a:t>
            </a:r>
            <a:r>
              <a:rPr lang="en-US" baseline="0" dirty="0" err="1" smtClean="0"/>
              <a:t>och</a:t>
            </a:r>
            <a:r>
              <a:rPr lang="en-US" baseline="0" dirty="0" smtClean="0"/>
              <a:t> </a:t>
            </a:r>
            <a:r>
              <a:rPr lang="en-US" baseline="0" dirty="0" err="1" smtClean="0"/>
              <a:t>ge</a:t>
            </a:r>
            <a:r>
              <a:rPr lang="en-US" baseline="0" dirty="0" smtClean="0"/>
              <a:t> </a:t>
            </a:r>
            <a:r>
              <a:rPr lang="en-US" baseline="0" dirty="0" err="1" smtClean="0"/>
              <a:t>olika</a:t>
            </a:r>
            <a:r>
              <a:rPr lang="en-US" baseline="0" dirty="0" smtClean="0"/>
              <a:t> </a:t>
            </a:r>
            <a:r>
              <a:rPr lang="en-US" baseline="0" dirty="0" err="1" smtClean="0"/>
              <a:t>noder</a:t>
            </a:r>
            <a:r>
              <a:rPr lang="en-US" baseline="0" dirty="0" smtClean="0"/>
              <a:t> </a:t>
            </a:r>
            <a:r>
              <a:rPr lang="en-US" baseline="0" dirty="0" err="1" smtClean="0"/>
              <a:t>olika</a:t>
            </a:r>
            <a:r>
              <a:rPr lang="en-US" baseline="0" dirty="0" smtClean="0"/>
              <a:t> </a:t>
            </a:r>
            <a:r>
              <a:rPr lang="en-US" baseline="0" dirty="0" err="1" smtClean="0"/>
              <a:t>hög</a:t>
            </a:r>
            <a:r>
              <a:rPr lang="en-US" baseline="0" dirty="0" smtClean="0"/>
              <a:t> failure rate.</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57</a:t>
            </a:fld>
            <a:endParaRPr lang="en-US"/>
          </a:p>
        </p:txBody>
      </p:sp>
    </p:spTree>
    <p:extLst>
      <p:ext uri="{BB962C8B-B14F-4D97-AF65-F5344CB8AC3E}">
        <p14:creationId xmlns:p14="http://schemas.microsoft.com/office/powerpoint/2010/main" val="12395256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För</a:t>
            </a:r>
            <a:r>
              <a:rPr lang="en-US" dirty="0" smtClean="0"/>
              <a:t> </a:t>
            </a:r>
            <a:r>
              <a:rPr lang="en-US" dirty="0" err="1" smtClean="0"/>
              <a:t>att</a:t>
            </a:r>
            <a:r>
              <a:rPr lang="en-US" dirty="0" smtClean="0"/>
              <a:t> </a:t>
            </a:r>
            <a:r>
              <a:rPr lang="en-US" dirty="0" err="1" smtClean="0"/>
              <a:t>utforma</a:t>
            </a:r>
            <a:r>
              <a:rPr lang="en-US" dirty="0" smtClean="0"/>
              <a:t> </a:t>
            </a:r>
            <a:r>
              <a:rPr lang="en-US" dirty="0" err="1" smtClean="0"/>
              <a:t>vår</a:t>
            </a:r>
            <a:r>
              <a:rPr lang="en-US" baseline="0" dirty="0" smtClean="0"/>
              <a:t> model </a:t>
            </a:r>
            <a:r>
              <a:rPr lang="en-US" baseline="0" dirty="0" err="1" smtClean="0"/>
              <a:t>har</a:t>
            </a:r>
            <a:r>
              <a:rPr lang="en-US" baseline="0" dirty="0" smtClean="0"/>
              <a:t> vi </a:t>
            </a:r>
            <a:r>
              <a:rPr lang="en-US" baseline="0" dirty="0" err="1" smtClean="0"/>
              <a:t>gjort</a:t>
            </a:r>
            <a:r>
              <a:rPr lang="en-US" baseline="0" dirty="0" smtClean="0"/>
              <a:t> </a:t>
            </a:r>
            <a:r>
              <a:rPr lang="en-US" baseline="0" dirty="0" err="1" smtClean="0"/>
              <a:t>vissa</a:t>
            </a:r>
            <a:r>
              <a:rPr lang="en-US" baseline="0" dirty="0" smtClean="0"/>
              <a:t> </a:t>
            </a:r>
            <a:r>
              <a:rPr lang="en-US" baseline="0" dirty="0" err="1" smtClean="0"/>
              <a:t>antagande</a:t>
            </a:r>
            <a:r>
              <a:rPr lang="en-US" baseline="0" dirty="0" smtClean="0"/>
              <a:t> </a:t>
            </a:r>
            <a:r>
              <a:rPr lang="en-US" baseline="0" dirty="0" err="1" smtClean="0"/>
              <a:t>gällande</a:t>
            </a:r>
            <a:r>
              <a:rPr lang="en-US" baseline="0" dirty="0" smtClean="0"/>
              <a:t> </a:t>
            </a:r>
            <a:r>
              <a:rPr lang="en-US" baseline="0" dirty="0" err="1" smtClean="0"/>
              <a:t>hur</a:t>
            </a:r>
            <a:r>
              <a:rPr lang="en-US" baseline="0" dirty="0" smtClean="0"/>
              <a:t> </a:t>
            </a:r>
            <a:r>
              <a:rPr lang="en-US" baseline="0" dirty="0" err="1" smtClean="0"/>
              <a:t>miljön</a:t>
            </a:r>
            <a:r>
              <a:rPr lang="en-US" baseline="0" dirty="0" smtClean="0"/>
              <a:t> </a:t>
            </a:r>
            <a:r>
              <a:rPr lang="en-US" baseline="0" dirty="0" err="1" smtClean="0"/>
              <a:t>ser</a:t>
            </a:r>
            <a:r>
              <a:rPr lang="en-US" baseline="0" dirty="0" smtClean="0"/>
              <a:t> </a:t>
            </a:r>
            <a:r>
              <a:rPr lang="en-US" baseline="0" dirty="0" err="1" smtClean="0"/>
              <a:t>ut</a:t>
            </a:r>
            <a:r>
              <a:rPr lang="en-US" baseline="0" dirty="0" smtClean="0"/>
              <a:t> </a:t>
            </a:r>
            <a:r>
              <a:rPr lang="en-US" baseline="0" dirty="0" err="1" smtClean="0"/>
              <a:t>samt</a:t>
            </a:r>
            <a:r>
              <a:rPr lang="en-US" baseline="0" dirty="0" smtClean="0"/>
              <a:t> </a:t>
            </a:r>
            <a:r>
              <a:rPr lang="en-US" baseline="0" dirty="0" err="1" smtClean="0"/>
              <a:t>vilken</a:t>
            </a:r>
            <a:r>
              <a:rPr lang="en-US" baseline="0" dirty="0" smtClean="0"/>
              <a:t> </a:t>
            </a:r>
            <a:r>
              <a:rPr lang="en-US" baseline="0" dirty="0" err="1" smtClean="0"/>
              <a:t>typ</a:t>
            </a:r>
            <a:r>
              <a:rPr lang="en-US" baseline="0" dirty="0" smtClean="0"/>
              <a:t> </a:t>
            </a:r>
            <a:r>
              <a:rPr lang="en-US" baseline="0" dirty="0" err="1" smtClean="0"/>
              <a:t>av</a:t>
            </a:r>
            <a:r>
              <a:rPr lang="en-US" baseline="0" dirty="0" smtClean="0"/>
              <a:t> </a:t>
            </a:r>
            <a:r>
              <a:rPr lang="en-US" baseline="0" dirty="0" err="1" smtClean="0"/>
              <a:t>applikationer</a:t>
            </a:r>
            <a:r>
              <a:rPr lang="en-US" baseline="0" dirty="0" smtClean="0"/>
              <a:t> </a:t>
            </a:r>
            <a:r>
              <a:rPr lang="en-US" baseline="0" dirty="0" err="1" smtClean="0"/>
              <a:t>som</a:t>
            </a:r>
            <a:r>
              <a:rPr lang="en-US" baseline="0" dirty="0" smtClean="0"/>
              <a:t> </a:t>
            </a:r>
            <a:r>
              <a:rPr lang="en-US" baseline="0" dirty="0" err="1" smtClean="0"/>
              <a:t>används</a:t>
            </a:r>
            <a:r>
              <a:rPr lang="en-US" baseline="0" dirty="0" smtClean="0"/>
              <a:t>.</a:t>
            </a:r>
          </a:p>
          <a:p>
            <a:endParaRPr lang="en-US" baseline="0" dirty="0" smtClean="0"/>
          </a:p>
          <a:p>
            <a:r>
              <a:rPr lang="en-US" baseline="0" dirty="0" err="1" smtClean="0"/>
              <a:t>För</a:t>
            </a:r>
            <a:r>
              <a:rPr lang="en-US" baseline="0" dirty="0" smtClean="0"/>
              <a:t> </a:t>
            </a:r>
            <a:r>
              <a:rPr lang="en-US" baseline="0" dirty="0" err="1" smtClean="0"/>
              <a:t>själva</a:t>
            </a:r>
            <a:r>
              <a:rPr lang="en-US" baseline="0" dirty="0" smtClean="0"/>
              <a:t> </a:t>
            </a:r>
            <a:r>
              <a:rPr lang="en-US" baseline="0" dirty="0" err="1" smtClean="0"/>
              <a:t>miljön</a:t>
            </a:r>
            <a:r>
              <a:rPr lang="en-US" baseline="0" dirty="0" smtClean="0"/>
              <a:t> med </a:t>
            </a:r>
            <a:r>
              <a:rPr lang="en-US" baseline="0" dirty="0" err="1" smtClean="0"/>
              <a:t>servrar</a:t>
            </a:r>
            <a:r>
              <a:rPr lang="en-US" baseline="0" dirty="0" smtClean="0"/>
              <a:t>, </a:t>
            </a:r>
            <a:r>
              <a:rPr lang="en-US" baseline="0" dirty="0" err="1" smtClean="0"/>
              <a:t>så</a:t>
            </a:r>
            <a:r>
              <a:rPr lang="en-US" baseline="0" dirty="0" smtClean="0"/>
              <a:t> </a:t>
            </a:r>
            <a:r>
              <a:rPr lang="en-US" baseline="0" dirty="0" err="1" smtClean="0"/>
              <a:t>har</a:t>
            </a:r>
            <a:r>
              <a:rPr lang="en-US" baseline="0" dirty="0" smtClean="0"/>
              <a:t> vi </a:t>
            </a:r>
            <a:r>
              <a:rPr lang="en-US" baseline="0" dirty="0" err="1" smtClean="0"/>
              <a:t>utgått</a:t>
            </a:r>
            <a:r>
              <a:rPr lang="en-US" baseline="0" dirty="0" smtClean="0"/>
              <a:t> </a:t>
            </a:r>
            <a:r>
              <a:rPr lang="en-US" baseline="0" dirty="0" err="1" smtClean="0"/>
              <a:t>från</a:t>
            </a:r>
            <a:r>
              <a:rPr lang="en-US" baseline="0" dirty="0" smtClean="0"/>
              <a:t> </a:t>
            </a:r>
            <a:r>
              <a:rPr lang="en-US" baseline="0" dirty="0" err="1" smtClean="0"/>
              <a:t>att</a:t>
            </a:r>
            <a:r>
              <a:rPr lang="en-US" baseline="0" dirty="0" smtClean="0"/>
              <a:t> </a:t>
            </a:r>
            <a:r>
              <a:rPr lang="en-US" baseline="0" dirty="0" err="1" smtClean="0"/>
              <a:t>alla</a:t>
            </a:r>
            <a:r>
              <a:rPr lang="en-US" baseline="0" dirty="0" smtClean="0"/>
              <a:t> </a:t>
            </a:r>
            <a:r>
              <a:rPr lang="en-US" baseline="0" dirty="0" err="1" smtClean="0"/>
              <a:t>tillgängliga</a:t>
            </a:r>
            <a:r>
              <a:rPr lang="en-US" baseline="0" dirty="0" smtClean="0"/>
              <a:t> </a:t>
            </a:r>
            <a:r>
              <a:rPr lang="en-US" baseline="0" dirty="0" err="1" smtClean="0"/>
              <a:t>servrar</a:t>
            </a:r>
            <a:r>
              <a:rPr lang="en-US" baseline="0" dirty="0" smtClean="0"/>
              <a:t> </a:t>
            </a:r>
            <a:r>
              <a:rPr lang="en-US" baseline="0" dirty="0" err="1" smtClean="0"/>
              <a:t>finns</a:t>
            </a:r>
            <a:r>
              <a:rPr lang="en-US" baseline="0" dirty="0" smtClean="0"/>
              <a:t> I </a:t>
            </a:r>
            <a:r>
              <a:rPr lang="en-US" baseline="0" dirty="0" err="1" smtClean="0"/>
              <a:t>samma</a:t>
            </a:r>
            <a:r>
              <a:rPr lang="en-US" baseline="0" dirty="0" smtClean="0"/>
              <a:t> cluster med </a:t>
            </a:r>
            <a:r>
              <a:rPr lang="en-US" baseline="0" dirty="0" err="1" smtClean="0"/>
              <a:t>reduntanta</a:t>
            </a:r>
            <a:r>
              <a:rPr lang="en-US" baseline="0" dirty="0" smtClean="0"/>
              <a:t> </a:t>
            </a:r>
            <a:r>
              <a:rPr lang="en-US" baseline="0" dirty="0" err="1" smtClean="0"/>
              <a:t>länkar</a:t>
            </a:r>
            <a:r>
              <a:rPr lang="en-US" baseline="0" dirty="0" smtClean="0"/>
              <a:t> </a:t>
            </a:r>
            <a:r>
              <a:rPr lang="en-US" baseline="0" dirty="0" err="1" smtClean="0"/>
              <a:t>och</a:t>
            </a:r>
            <a:r>
              <a:rPr lang="en-US" baseline="0" dirty="0" smtClean="0"/>
              <a:t> </a:t>
            </a:r>
            <a:r>
              <a:rPr lang="en-US" baseline="0" dirty="0" err="1" smtClean="0"/>
              <a:t>att</a:t>
            </a:r>
            <a:r>
              <a:rPr lang="en-US" baseline="0" dirty="0" smtClean="0"/>
              <a:t> </a:t>
            </a:r>
            <a:r>
              <a:rPr lang="en-US" baseline="0" dirty="0" err="1" smtClean="0"/>
              <a:t>alla</a:t>
            </a:r>
            <a:r>
              <a:rPr lang="en-US" baseline="0" dirty="0" smtClean="0"/>
              <a:t> </a:t>
            </a:r>
            <a:r>
              <a:rPr lang="en-US" baseline="0" dirty="0" err="1" smtClean="0"/>
              <a:t>noder</a:t>
            </a:r>
            <a:r>
              <a:rPr lang="en-US" baseline="0" dirty="0" smtClean="0"/>
              <a:t> </a:t>
            </a:r>
            <a:r>
              <a:rPr lang="en-US" baseline="0" dirty="0" err="1" smtClean="0"/>
              <a:t>kan</a:t>
            </a:r>
            <a:r>
              <a:rPr lang="en-US" baseline="0" dirty="0" smtClean="0"/>
              <a:t> </a:t>
            </a:r>
            <a:r>
              <a:rPr lang="en-US" baseline="0" dirty="0" err="1" smtClean="0"/>
              <a:t>kommunicera</a:t>
            </a:r>
            <a:r>
              <a:rPr lang="en-US" baseline="0" dirty="0" smtClean="0"/>
              <a:t> med </a:t>
            </a:r>
            <a:r>
              <a:rPr lang="en-US" baseline="0" dirty="0" err="1" smtClean="0"/>
              <a:t>varandra</a:t>
            </a:r>
            <a:r>
              <a:rPr lang="en-US" baseline="0" dirty="0" smtClean="0"/>
              <a:t>.</a:t>
            </a:r>
          </a:p>
          <a:p>
            <a:endParaRPr lang="en-US" baseline="0" dirty="0" smtClean="0"/>
          </a:p>
          <a:p>
            <a:r>
              <a:rPr lang="en-US" baseline="0" dirty="0" err="1" smtClean="0"/>
              <a:t>Tex</a:t>
            </a:r>
            <a:r>
              <a:rPr lang="en-US" baseline="0" dirty="0" smtClean="0"/>
              <a:t> </a:t>
            </a:r>
            <a:r>
              <a:rPr lang="en-US" baseline="0" dirty="0" err="1" smtClean="0"/>
              <a:t>så</a:t>
            </a:r>
            <a:r>
              <a:rPr lang="en-US" baseline="0" dirty="0" smtClean="0"/>
              <a:t> </a:t>
            </a:r>
            <a:r>
              <a:rPr lang="en-US" baseline="0" dirty="0" err="1" smtClean="0"/>
              <a:t>kan</a:t>
            </a:r>
            <a:r>
              <a:rPr lang="en-US" baseline="0" dirty="0" smtClean="0"/>
              <a:t> nod A </a:t>
            </a:r>
            <a:r>
              <a:rPr lang="en-US" baseline="0" dirty="0" err="1" smtClean="0"/>
              <a:t>och</a:t>
            </a:r>
            <a:r>
              <a:rPr lang="en-US" baseline="0" dirty="0" smtClean="0"/>
              <a:t> nod B </a:t>
            </a:r>
            <a:r>
              <a:rPr lang="en-US" baseline="0" dirty="0" err="1" smtClean="0"/>
              <a:t>kommunicera</a:t>
            </a:r>
            <a:r>
              <a:rPr lang="en-US" baseline="0" dirty="0" smtClean="0"/>
              <a:t> med </a:t>
            </a:r>
            <a:r>
              <a:rPr lang="en-US" baseline="0" dirty="0" err="1" smtClean="0"/>
              <a:t>varandra</a:t>
            </a:r>
            <a:r>
              <a:rPr lang="en-US" baseline="0" dirty="0" smtClean="0"/>
              <a:t> </a:t>
            </a:r>
            <a:r>
              <a:rPr lang="en-US" baseline="0" dirty="0" err="1" smtClean="0"/>
              <a:t>även</a:t>
            </a:r>
            <a:r>
              <a:rPr lang="en-US" baseline="0" dirty="0" smtClean="0"/>
              <a:t> om nod C </a:t>
            </a:r>
            <a:r>
              <a:rPr lang="en-US" baseline="0" dirty="0" err="1" smtClean="0"/>
              <a:t>skulle</a:t>
            </a:r>
            <a:r>
              <a:rPr lang="en-US" baseline="0" dirty="0" smtClean="0"/>
              <a:t> </a:t>
            </a:r>
            <a:r>
              <a:rPr lang="en-US" baseline="0" dirty="0" err="1" smtClean="0"/>
              <a:t>dö</a:t>
            </a:r>
            <a:r>
              <a:rPr lang="en-US" baseline="0" dirty="0" smtClean="0"/>
              <a:t>.</a:t>
            </a:r>
          </a:p>
        </p:txBody>
      </p:sp>
      <p:sp>
        <p:nvSpPr>
          <p:cNvPr id="4" name="Slide Number Placeholder 3"/>
          <p:cNvSpPr>
            <a:spLocks noGrp="1"/>
          </p:cNvSpPr>
          <p:nvPr>
            <p:ph type="sldNum" sz="quarter" idx="10"/>
          </p:nvPr>
        </p:nvSpPr>
        <p:spPr/>
        <p:txBody>
          <a:bodyPr/>
          <a:lstStyle/>
          <a:p>
            <a:fld id="{100650DF-8CBF-0341-B1F9-47D0C0CD302F}" type="slidenum">
              <a:rPr lang="en-US" smtClean="0"/>
              <a:t>6</a:t>
            </a:fld>
            <a:endParaRPr lang="en-US"/>
          </a:p>
        </p:txBody>
      </p:sp>
    </p:spTree>
    <p:extLst>
      <p:ext uri="{BB962C8B-B14F-4D97-AF65-F5344CB8AC3E}">
        <p14:creationId xmlns:p14="http://schemas.microsoft.com/office/powerpoint/2010/main" val="135839081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Applikationen</a:t>
            </a:r>
            <a:r>
              <a:rPr lang="en-US" baseline="0" dirty="0" smtClean="0"/>
              <a:t> </a:t>
            </a:r>
            <a:r>
              <a:rPr lang="en-US" baseline="0" dirty="0" err="1" smtClean="0"/>
              <a:t>som</a:t>
            </a:r>
            <a:r>
              <a:rPr lang="en-US" baseline="0" dirty="0" smtClean="0"/>
              <a:t> </a:t>
            </a:r>
            <a:r>
              <a:rPr lang="en-US" baseline="0" dirty="0" err="1" smtClean="0"/>
              <a:t>använts</a:t>
            </a:r>
            <a:r>
              <a:rPr lang="en-US" baseline="0" dirty="0" smtClean="0"/>
              <a:t> </a:t>
            </a:r>
            <a:r>
              <a:rPr lang="en-US" baseline="0" dirty="0" err="1" smtClean="0"/>
              <a:t>är</a:t>
            </a:r>
            <a:r>
              <a:rPr lang="en-US" baseline="0" dirty="0" smtClean="0"/>
              <a:t> </a:t>
            </a:r>
            <a:r>
              <a:rPr lang="en-US" baseline="0" dirty="0" err="1" smtClean="0"/>
              <a:t>av</a:t>
            </a:r>
            <a:r>
              <a:rPr lang="en-US" baseline="0" dirty="0" smtClean="0"/>
              <a:t> </a:t>
            </a:r>
            <a:r>
              <a:rPr lang="en-US" baseline="0" dirty="0" err="1" smtClean="0"/>
              <a:t>enklaste</a:t>
            </a:r>
            <a:r>
              <a:rPr lang="en-US" baseline="0" dirty="0" smtClean="0"/>
              <a:t> lag, med en </a:t>
            </a:r>
            <a:r>
              <a:rPr lang="en-US" baseline="0" dirty="0" err="1" smtClean="0"/>
              <a:t>konsument</a:t>
            </a:r>
            <a:r>
              <a:rPr lang="en-US" baseline="0" dirty="0" smtClean="0"/>
              <a:t>, en </a:t>
            </a:r>
            <a:r>
              <a:rPr lang="en-US" baseline="0" dirty="0" err="1" smtClean="0"/>
              <a:t>producent</a:t>
            </a:r>
            <a:r>
              <a:rPr lang="en-US" baseline="0" dirty="0" smtClean="0"/>
              <a:t> </a:t>
            </a:r>
            <a:r>
              <a:rPr lang="en-US" baseline="0" dirty="0" err="1" smtClean="0"/>
              <a:t>samt</a:t>
            </a:r>
            <a:r>
              <a:rPr lang="en-US" baseline="0" dirty="0" smtClean="0"/>
              <a:t> en “service actor” I mitten.</a:t>
            </a:r>
          </a:p>
          <a:p>
            <a:endParaRPr lang="en-US" baseline="0" dirty="0" smtClean="0"/>
          </a:p>
          <a:p>
            <a:r>
              <a:rPr lang="en-US" baseline="0" dirty="0" err="1" smtClean="0"/>
              <a:t>Producenten</a:t>
            </a:r>
            <a:r>
              <a:rPr lang="en-US" baseline="0" dirty="0" smtClean="0"/>
              <a:t> </a:t>
            </a:r>
            <a:r>
              <a:rPr lang="en-US" baseline="0" dirty="0" err="1" smtClean="0"/>
              <a:t>och</a:t>
            </a:r>
            <a:r>
              <a:rPr lang="en-US" baseline="0" dirty="0" smtClean="0"/>
              <a:t> </a:t>
            </a:r>
            <a:r>
              <a:rPr lang="en-US" baseline="0" dirty="0" err="1" smtClean="0"/>
              <a:t>konsumenten</a:t>
            </a:r>
            <a:r>
              <a:rPr lang="en-US" baseline="0" dirty="0" smtClean="0"/>
              <a:t> </a:t>
            </a:r>
            <a:r>
              <a:rPr lang="en-US" baseline="0" dirty="0" err="1" smtClean="0"/>
              <a:t>replicerades</a:t>
            </a:r>
            <a:r>
              <a:rPr lang="en-US" baseline="0" dirty="0" smtClean="0"/>
              <a:t> </a:t>
            </a:r>
            <a:r>
              <a:rPr lang="en-US" baseline="0" dirty="0" err="1" smtClean="0"/>
              <a:t>inte</a:t>
            </a:r>
            <a:r>
              <a:rPr lang="en-US" baseline="0" dirty="0" smtClean="0"/>
              <a:t>, </a:t>
            </a:r>
            <a:r>
              <a:rPr lang="en-US" baseline="0" dirty="0" err="1" smtClean="0"/>
              <a:t>utan</a:t>
            </a:r>
            <a:r>
              <a:rPr lang="en-US" baseline="0" dirty="0" smtClean="0"/>
              <a:t> </a:t>
            </a:r>
            <a:r>
              <a:rPr lang="en-US" baseline="0" dirty="0" err="1" smtClean="0"/>
              <a:t>enbart</a:t>
            </a:r>
            <a:r>
              <a:rPr lang="en-US" baseline="0" dirty="0" smtClean="0"/>
              <a:t> “service </a:t>
            </a:r>
            <a:r>
              <a:rPr lang="en-US" baseline="0" dirty="0" err="1" smtClean="0"/>
              <a:t>aktorn</a:t>
            </a:r>
            <a:r>
              <a:rPr lang="en-US" baseline="0" dirty="0" smtClean="0"/>
              <a:t>”. </a:t>
            </a:r>
            <a:r>
              <a:rPr lang="en-US" baseline="0" dirty="0" err="1" smtClean="0"/>
              <a:t>Därför</a:t>
            </a:r>
            <a:r>
              <a:rPr lang="en-US" baseline="0" dirty="0" smtClean="0"/>
              <a:t> </a:t>
            </a:r>
            <a:r>
              <a:rPr lang="en-US" baseline="0" dirty="0" err="1" smtClean="0"/>
              <a:t>dödades</a:t>
            </a:r>
            <a:r>
              <a:rPr lang="en-US" baseline="0" dirty="0" smtClean="0"/>
              <a:t> </a:t>
            </a:r>
            <a:r>
              <a:rPr lang="en-US" baseline="0" dirty="0" err="1" smtClean="0"/>
              <a:t>aldrig</a:t>
            </a:r>
            <a:r>
              <a:rPr lang="en-US" baseline="0" dirty="0" smtClean="0"/>
              <a:t> en </a:t>
            </a:r>
            <a:r>
              <a:rPr lang="en-US" baseline="0" dirty="0" err="1" smtClean="0"/>
              <a:t>av</a:t>
            </a:r>
            <a:r>
              <a:rPr lang="en-US" baseline="0" dirty="0" smtClean="0"/>
              <a:t> de 6 </a:t>
            </a:r>
            <a:r>
              <a:rPr lang="en-US" baseline="0" dirty="0" err="1" smtClean="0"/>
              <a:t>servrarna</a:t>
            </a:r>
            <a:r>
              <a:rPr lang="en-US" baseline="0" dirty="0" smtClean="0"/>
              <a:t>, </a:t>
            </a:r>
            <a:r>
              <a:rPr lang="en-US" baseline="0" dirty="0" err="1" smtClean="0"/>
              <a:t>utan</a:t>
            </a:r>
            <a:r>
              <a:rPr lang="en-US" baseline="0" dirty="0" smtClean="0"/>
              <a:t> en runtime </a:t>
            </a:r>
            <a:r>
              <a:rPr lang="en-US" baseline="0" dirty="0" err="1" smtClean="0"/>
              <a:t>var</a:t>
            </a:r>
            <a:r>
              <a:rPr lang="en-US" baseline="0" dirty="0" smtClean="0"/>
              <a:t> ”</a:t>
            </a:r>
            <a:r>
              <a:rPr lang="en-US" baseline="0" dirty="0" err="1" smtClean="0"/>
              <a:t>stabil</a:t>
            </a:r>
            <a:r>
              <a:rPr lang="en-US" baseline="0" dirty="0" smtClean="0"/>
              <a:t>”, </a:t>
            </a:r>
            <a:r>
              <a:rPr lang="en-US" baseline="0" dirty="0" err="1" smtClean="0"/>
              <a:t>på</a:t>
            </a:r>
            <a:r>
              <a:rPr lang="en-US" baseline="0" dirty="0" smtClean="0"/>
              <a:t> </a:t>
            </a:r>
            <a:r>
              <a:rPr lang="en-US" baseline="0" dirty="0" err="1" smtClean="0"/>
              <a:t>vilken</a:t>
            </a:r>
            <a:r>
              <a:rPr lang="en-US" baseline="0" dirty="0" smtClean="0"/>
              <a:t> </a:t>
            </a:r>
            <a:r>
              <a:rPr lang="en-US" baseline="0" dirty="0" err="1" smtClean="0"/>
              <a:t>både</a:t>
            </a:r>
            <a:r>
              <a:rPr lang="en-US" baseline="0" dirty="0" smtClean="0"/>
              <a:t> </a:t>
            </a:r>
            <a:r>
              <a:rPr lang="en-US" baseline="0" dirty="0" err="1" smtClean="0"/>
              <a:t>konsumenten</a:t>
            </a:r>
            <a:r>
              <a:rPr lang="en-US" baseline="0" dirty="0" smtClean="0"/>
              <a:t> </a:t>
            </a:r>
            <a:r>
              <a:rPr lang="en-US" baseline="0" dirty="0" err="1" smtClean="0"/>
              <a:t>och</a:t>
            </a:r>
            <a:r>
              <a:rPr lang="en-US" baseline="0" dirty="0" smtClean="0"/>
              <a:t> </a:t>
            </a:r>
            <a:r>
              <a:rPr lang="en-US" baseline="0" dirty="0" err="1" smtClean="0"/>
              <a:t>producenten</a:t>
            </a:r>
            <a:r>
              <a:rPr lang="en-US" baseline="0" dirty="0" smtClean="0"/>
              <a:t> </a:t>
            </a:r>
            <a:r>
              <a:rPr lang="en-US" baseline="0" dirty="0" err="1" smtClean="0"/>
              <a:t>var</a:t>
            </a:r>
            <a:r>
              <a:rPr lang="en-US" baseline="0" dirty="0" smtClean="0"/>
              <a:t> </a:t>
            </a:r>
            <a:r>
              <a:rPr lang="en-US" baseline="0" dirty="0" err="1" smtClean="0"/>
              <a:t>placerade</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58</a:t>
            </a:fld>
            <a:endParaRPr lang="en-US"/>
          </a:p>
        </p:txBody>
      </p:sp>
    </p:spTree>
    <p:extLst>
      <p:ext uri="{BB962C8B-B14F-4D97-AF65-F5344CB8AC3E}">
        <p14:creationId xmlns:p14="http://schemas.microsoft.com/office/powerpoint/2010/main" val="88402393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Så</a:t>
            </a:r>
            <a:r>
              <a:rPr lang="en-US" dirty="0" smtClean="0"/>
              <a:t> </a:t>
            </a:r>
            <a:r>
              <a:rPr lang="en-US" dirty="0" err="1" smtClean="0"/>
              <a:t>här</a:t>
            </a:r>
            <a:r>
              <a:rPr lang="en-US" dirty="0" smtClean="0"/>
              <a:t> </a:t>
            </a:r>
            <a:r>
              <a:rPr lang="en-US" dirty="0" err="1" smtClean="0"/>
              <a:t>kunde</a:t>
            </a:r>
            <a:r>
              <a:rPr lang="en-US" dirty="0" smtClean="0"/>
              <a:t> </a:t>
            </a:r>
            <a:r>
              <a:rPr lang="en-US" dirty="0" err="1" smtClean="0"/>
              <a:t>det</a:t>
            </a:r>
            <a:r>
              <a:rPr lang="en-US" dirty="0" smtClean="0"/>
              <a:t> </a:t>
            </a:r>
            <a:r>
              <a:rPr lang="en-US" dirty="0" err="1" smtClean="0"/>
              <a:t>då</a:t>
            </a:r>
            <a:r>
              <a:rPr lang="en-US" dirty="0" smtClean="0"/>
              <a:t> se</a:t>
            </a:r>
            <a:r>
              <a:rPr lang="en-US" baseline="0" dirty="0" smtClean="0"/>
              <a:t> </a:t>
            </a:r>
            <a:r>
              <a:rPr lang="en-US" baseline="0" dirty="0" err="1" smtClean="0"/>
              <a:t>ut</a:t>
            </a:r>
            <a:r>
              <a:rPr lang="en-US" baseline="0" dirty="0" smtClean="0"/>
              <a:t> med </a:t>
            </a:r>
            <a:r>
              <a:rPr lang="en-US" baseline="0" dirty="0" err="1" smtClean="0"/>
              <a:t>två</a:t>
            </a:r>
            <a:r>
              <a:rPr lang="en-US" baseline="0" dirty="0" smtClean="0"/>
              <a:t> </a:t>
            </a:r>
            <a:r>
              <a:rPr lang="en-US" baseline="0" dirty="0" err="1" smtClean="0"/>
              <a:t>replikor</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59</a:t>
            </a:fld>
            <a:endParaRPr lang="en-US"/>
          </a:p>
        </p:txBody>
      </p:sp>
    </p:spTree>
    <p:extLst>
      <p:ext uri="{BB962C8B-B14F-4D97-AF65-F5344CB8AC3E}">
        <p14:creationId xmlns:p14="http://schemas.microsoft.com/office/powerpoint/2010/main" val="84947956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Så</a:t>
            </a:r>
            <a:r>
              <a:rPr lang="en-US" dirty="0" smtClean="0"/>
              <a:t> </a:t>
            </a:r>
            <a:r>
              <a:rPr lang="en-US" dirty="0" err="1" smtClean="0"/>
              <a:t>här</a:t>
            </a:r>
            <a:r>
              <a:rPr lang="en-US" baseline="0" dirty="0" smtClean="0"/>
              <a:t> </a:t>
            </a:r>
            <a:r>
              <a:rPr lang="en-US" baseline="0" dirty="0" err="1" smtClean="0"/>
              <a:t>simulerades</a:t>
            </a:r>
            <a:r>
              <a:rPr lang="en-US" baseline="0" dirty="0" smtClean="0"/>
              <a:t> nod </a:t>
            </a:r>
            <a:r>
              <a:rPr lang="en-US" baseline="0" dirty="0" err="1" smtClean="0"/>
              <a:t>fel</a:t>
            </a:r>
            <a:r>
              <a:rPr lang="en-US" baseline="0" dirty="0" smtClean="0"/>
              <a:t>.</a:t>
            </a:r>
          </a:p>
          <a:p>
            <a:endParaRPr lang="en-US" baseline="0" dirty="0" smtClean="0"/>
          </a:p>
          <a:p>
            <a:r>
              <a:rPr lang="en-US" baseline="0" dirty="0" smtClean="0"/>
              <a:t>En nod </a:t>
            </a:r>
            <a:r>
              <a:rPr lang="en-US" baseline="0" dirty="0" err="1" smtClean="0"/>
              <a:t>gavs</a:t>
            </a:r>
            <a:r>
              <a:rPr lang="en-US" baseline="0" dirty="0" smtClean="0"/>
              <a:t> en MTBF </a:t>
            </a:r>
            <a:r>
              <a:rPr lang="en-US" baseline="0" dirty="0" err="1" smtClean="0"/>
              <a:t>och</a:t>
            </a:r>
            <a:r>
              <a:rPr lang="en-US" baseline="0" dirty="0" smtClean="0"/>
              <a:t> en runtime </a:t>
            </a:r>
            <a:r>
              <a:rPr lang="en-US" baseline="0" dirty="0" err="1" smtClean="0"/>
              <a:t>startades</a:t>
            </a:r>
            <a:r>
              <a:rPr lang="en-US" baseline="0" dirty="0" smtClean="0"/>
              <a:t>. </a:t>
            </a:r>
          </a:p>
          <a:p>
            <a:endParaRPr lang="en-US" baseline="0" dirty="0" smtClean="0"/>
          </a:p>
          <a:p>
            <a:r>
              <a:rPr lang="en-US" baseline="0" dirty="0" smtClean="0"/>
              <a:t>Sedan </a:t>
            </a:r>
            <a:r>
              <a:rPr lang="en-US" baseline="0" dirty="0" err="1" smtClean="0"/>
              <a:t>plockades</a:t>
            </a:r>
            <a:r>
              <a:rPr lang="en-US" baseline="0" dirty="0" smtClean="0"/>
              <a:t> </a:t>
            </a:r>
            <a:r>
              <a:rPr lang="en-US" baseline="0" dirty="0" err="1" smtClean="0"/>
              <a:t>ett</a:t>
            </a:r>
            <a:r>
              <a:rPr lang="en-US" baseline="0" dirty="0" smtClean="0"/>
              <a:t> random </a:t>
            </a:r>
            <a:r>
              <a:rPr lang="en-US" baseline="0" dirty="0" err="1" smtClean="0"/>
              <a:t>värde</a:t>
            </a:r>
            <a:r>
              <a:rPr lang="en-US" baseline="0" dirty="0" smtClean="0"/>
              <a:t> ur en normal </a:t>
            </a:r>
            <a:r>
              <a:rPr lang="en-US" baseline="0" dirty="0" err="1" smtClean="0"/>
              <a:t>distrubution</a:t>
            </a:r>
            <a:r>
              <a:rPr lang="en-US" baseline="0" dirty="0" smtClean="0"/>
              <a:t> med </a:t>
            </a:r>
            <a:r>
              <a:rPr lang="en-US" baseline="0" dirty="0" err="1" smtClean="0"/>
              <a:t>medelvärde</a:t>
            </a:r>
            <a:r>
              <a:rPr lang="en-US" baseline="0" dirty="0" smtClean="0"/>
              <a:t> MTBF </a:t>
            </a:r>
            <a:r>
              <a:rPr lang="en-US" baseline="0" dirty="0" err="1" smtClean="0"/>
              <a:t>och</a:t>
            </a:r>
            <a:r>
              <a:rPr lang="en-US" baseline="0" dirty="0" smtClean="0"/>
              <a:t> standard </a:t>
            </a:r>
            <a:r>
              <a:rPr lang="en-US" baseline="0" dirty="0" err="1" smtClean="0"/>
              <a:t>avvikelse</a:t>
            </a:r>
            <a:r>
              <a:rPr lang="en-US" baseline="0" dirty="0" smtClean="0"/>
              <a:t> </a:t>
            </a:r>
            <a:r>
              <a:rPr lang="en-US" baseline="0" dirty="0" err="1" smtClean="0"/>
              <a:t>på</a:t>
            </a:r>
            <a:r>
              <a:rPr lang="en-US" baseline="0" dirty="0" smtClean="0"/>
              <a:t> 1 </a:t>
            </a:r>
            <a:r>
              <a:rPr lang="en-US" baseline="0" dirty="0" err="1" smtClean="0"/>
              <a:t>och</a:t>
            </a:r>
            <a:r>
              <a:rPr lang="en-US" baseline="0" dirty="0" smtClean="0"/>
              <a:t> </a:t>
            </a:r>
            <a:r>
              <a:rPr lang="en-US" baseline="0" dirty="0" err="1" smtClean="0"/>
              <a:t>sov</a:t>
            </a:r>
            <a:r>
              <a:rPr lang="en-US" baseline="0" dirty="0" smtClean="0"/>
              <a:t> den </a:t>
            </a:r>
            <a:r>
              <a:rPr lang="en-US" baseline="0" dirty="0" err="1" smtClean="0"/>
              <a:t>tiden</a:t>
            </a:r>
            <a:r>
              <a:rPr lang="en-US" baseline="0" dirty="0" smtClean="0"/>
              <a:t> </a:t>
            </a:r>
            <a:r>
              <a:rPr lang="en-US" baseline="0" dirty="0" err="1" smtClean="0"/>
              <a:t>innan</a:t>
            </a:r>
            <a:r>
              <a:rPr lang="en-US" baseline="0" dirty="0" smtClean="0"/>
              <a:t> </a:t>
            </a:r>
            <a:r>
              <a:rPr lang="en-US" baseline="0" dirty="0" err="1" smtClean="0"/>
              <a:t>runtimen</a:t>
            </a:r>
            <a:r>
              <a:rPr lang="en-US" baseline="0" dirty="0" smtClean="0"/>
              <a:t> </a:t>
            </a:r>
            <a:r>
              <a:rPr lang="en-US" baseline="0" dirty="0" err="1" smtClean="0"/>
              <a:t>dödades</a:t>
            </a:r>
            <a:r>
              <a:rPr lang="en-US" baseline="0" dirty="0" smtClean="0"/>
              <a:t> </a:t>
            </a:r>
            <a:r>
              <a:rPr lang="en-US" baseline="0" dirty="0" err="1" smtClean="0"/>
              <a:t>och</a:t>
            </a:r>
            <a:r>
              <a:rPr lang="en-US" baseline="0" dirty="0" smtClean="0"/>
              <a:t> </a:t>
            </a:r>
            <a:r>
              <a:rPr lang="en-US" baseline="0" dirty="0" err="1" smtClean="0"/>
              <a:t>startades</a:t>
            </a:r>
            <a:r>
              <a:rPr lang="en-US" baseline="0" dirty="0" smtClean="0"/>
              <a:t> </a:t>
            </a:r>
            <a:r>
              <a:rPr lang="en-US" baseline="0" dirty="0" err="1" smtClean="0"/>
              <a:t>om.</a:t>
            </a:r>
            <a:endParaRPr lang="en-US" baseline="0" dirty="0" smtClean="0"/>
          </a:p>
          <a:p>
            <a:endParaRPr lang="en-US" baseline="0" dirty="0" smtClean="0"/>
          </a:p>
          <a:p>
            <a:r>
              <a:rPr lang="en-US" baseline="0" dirty="0" err="1" smtClean="0"/>
              <a:t>Även</a:t>
            </a:r>
            <a:r>
              <a:rPr lang="en-US" baseline="0" dirty="0" smtClean="0"/>
              <a:t> om </a:t>
            </a:r>
            <a:r>
              <a:rPr lang="en-US" baseline="0" dirty="0" err="1" smtClean="0"/>
              <a:t>två</a:t>
            </a:r>
            <a:r>
              <a:rPr lang="en-US" baseline="0" dirty="0" smtClean="0"/>
              <a:t> </a:t>
            </a:r>
            <a:r>
              <a:rPr lang="en-US" baseline="0" dirty="0" err="1" smtClean="0"/>
              <a:t>noder</a:t>
            </a:r>
            <a:r>
              <a:rPr lang="en-US" baseline="0" dirty="0" smtClean="0"/>
              <a:t> </a:t>
            </a:r>
            <a:r>
              <a:rPr lang="en-US" baseline="0" dirty="0" err="1" smtClean="0"/>
              <a:t>gavs</a:t>
            </a:r>
            <a:r>
              <a:rPr lang="en-US" baseline="0" dirty="0" smtClean="0"/>
              <a:t> “</a:t>
            </a:r>
            <a:r>
              <a:rPr lang="en-US" baseline="0" dirty="0" err="1" smtClean="0"/>
              <a:t>samma</a:t>
            </a:r>
            <a:r>
              <a:rPr lang="en-US" baseline="0" dirty="0" smtClean="0"/>
              <a:t>” MTBF, </a:t>
            </a:r>
            <a:r>
              <a:rPr lang="en-US" baseline="0" dirty="0" err="1" smtClean="0"/>
              <a:t>så</a:t>
            </a:r>
            <a:r>
              <a:rPr lang="en-US" baseline="0" dirty="0" smtClean="0"/>
              <a:t> hade de I </a:t>
            </a:r>
            <a:r>
              <a:rPr lang="en-US" baseline="0" dirty="0" err="1" smtClean="0"/>
              <a:t>slutändan</a:t>
            </a:r>
            <a:r>
              <a:rPr lang="en-US" baseline="0" dirty="0" smtClean="0"/>
              <a:t> lite </a:t>
            </a:r>
            <a:r>
              <a:rPr lang="en-US" baseline="0" dirty="0" err="1" smtClean="0"/>
              <a:t>olika</a:t>
            </a:r>
            <a:r>
              <a:rPr lang="en-US" baseline="0" dirty="0" smtClean="0"/>
              <a:t> MTBF. </a:t>
            </a:r>
            <a:r>
              <a:rPr lang="en-US" baseline="0" dirty="0" err="1" smtClean="0"/>
              <a:t>Detta</a:t>
            </a:r>
            <a:r>
              <a:rPr lang="en-US" baseline="0" dirty="0" smtClean="0"/>
              <a:t> </a:t>
            </a:r>
            <a:r>
              <a:rPr lang="en-US" baseline="0" dirty="0" err="1" smtClean="0"/>
              <a:t>var</a:t>
            </a:r>
            <a:r>
              <a:rPr lang="en-US" baseline="0" dirty="0" smtClean="0"/>
              <a:t> bland </a:t>
            </a:r>
            <a:r>
              <a:rPr lang="en-US" baseline="0" dirty="0" err="1" smtClean="0"/>
              <a:t>annat</a:t>
            </a:r>
            <a:r>
              <a:rPr lang="en-US" baseline="0" dirty="0" smtClean="0"/>
              <a:t> </a:t>
            </a:r>
            <a:r>
              <a:rPr lang="en-US" baseline="0" dirty="0" err="1" smtClean="0"/>
              <a:t>för</a:t>
            </a:r>
            <a:r>
              <a:rPr lang="en-US" baseline="0" dirty="0" smtClean="0"/>
              <a:t> </a:t>
            </a:r>
            <a:r>
              <a:rPr lang="en-US" baseline="0" dirty="0" err="1" smtClean="0"/>
              <a:t>att</a:t>
            </a:r>
            <a:r>
              <a:rPr lang="en-US" baseline="0" dirty="0" smtClean="0"/>
              <a:t> om vi </a:t>
            </a:r>
            <a:r>
              <a:rPr lang="en-US" baseline="0" dirty="0" err="1" smtClean="0"/>
              <a:t>skulle</a:t>
            </a:r>
            <a:r>
              <a:rPr lang="en-US" baseline="0" dirty="0" smtClean="0"/>
              <a:t> </a:t>
            </a:r>
            <a:r>
              <a:rPr lang="en-US" baseline="0" dirty="0" err="1" smtClean="0"/>
              <a:t>gett</a:t>
            </a:r>
            <a:r>
              <a:rPr lang="en-US" baseline="0" dirty="0" smtClean="0"/>
              <a:t> </a:t>
            </a:r>
            <a:r>
              <a:rPr lang="en-US" baseline="0" dirty="0" err="1" smtClean="0"/>
              <a:t>alla</a:t>
            </a:r>
            <a:r>
              <a:rPr lang="en-US" baseline="0" dirty="0" smtClean="0"/>
              <a:t> </a:t>
            </a:r>
            <a:r>
              <a:rPr lang="en-US" baseline="0" dirty="0" err="1" smtClean="0"/>
              <a:t>runtimesen</a:t>
            </a:r>
            <a:r>
              <a:rPr lang="en-US" baseline="0" dirty="0" smtClean="0"/>
              <a:t> </a:t>
            </a:r>
            <a:r>
              <a:rPr lang="en-US" baseline="0" dirty="0" err="1" smtClean="0"/>
              <a:t>samma</a:t>
            </a:r>
            <a:r>
              <a:rPr lang="en-US" baseline="0" dirty="0" smtClean="0"/>
              <a:t> </a:t>
            </a:r>
            <a:r>
              <a:rPr lang="en-US" baseline="0" dirty="0" err="1" smtClean="0"/>
              <a:t>och</a:t>
            </a:r>
            <a:r>
              <a:rPr lang="en-US" baseline="0" dirty="0" smtClean="0"/>
              <a:t> </a:t>
            </a:r>
            <a:r>
              <a:rPr lang="en-US" baseline="0" dirty="0" err="1" smtClean="0"/>
              <a:t>då</a:t>
            </a:r>
            <a:r>
              <a:rPr lang="en-US" baseline="0" dirty="0" smtClean="0"/>
              <a:t> de </a:t>
            </a:r>
            <a:r>
              <a:rPr lang="en-US" baseline="0" dirty="0" err="1" smtClean="0"/>
              <a:t>sov</a:t>
            </a:r>
            <a:r>
              <a:rPr lang="en-US" baseline="0" dirty="0" smtClean="0"/>
              <a:t> </a:t>
            </a:r>
            <a:r>
              <a:rPr lang="en-US" baseline="0" dirty="0" err="1" smtClean="0"/>
              <a:t>exakt</a:t>
            </a:r>
            <a:r>
              <a:rPr lang="en-US" baseline="0" dirty="0" smtClean="0"/>
              <a:t> </a:t>
            </a:r>
            <a:r>
              <a:rPr lang="en-US" baseline="0" dirty="0" err="1" smtClean="0"/>
              <a:t>lika</a:t>
            </a:r>
            <a:r>
              <a:rPr lang="en-US" baseline="0" dirty="0" smtClean="0"/>
              <a:t> </a:t>
            </a:r>
            <a:r>
              <a:rPr lang="en-US" baseline="0" dirty="0" err="1" smtClean="0"/>
              <a:t>länge</a:t>
            </a:r>
            <a:r>
              <a:rPr lang="en-US" baseline="0" dirty="0" smtClean="0"/>
              <a:t> </a:t>
            </a:r>
            <a:r>
              <a:rPr lang="en-US" baseline="0" dirty="0" err="1" smtClean="0"/>
              <a:t>hela</a:t>
            </a:r>
            <a:r>
              <a:rPr lang="en-US" baseline="0" dirty="0" smtClean="0"/>
              <a:t> </a:t>
            </a:r>
            <a:r>
              <a:rPr lang="en-US" baseline="0" dirty="0" err="1" smtClean="0"/>
              <a:t>tiden</a:t>
            </a:r>
            <a:r>
              <a:rPr lang="en-US" baseline="0" dirty="0" smtClean="0"/>
              <a:t>. </a:t>
            </a:r>
            <a:r>
              <a:rPr lang="en-US" baseline="0" dirty="0" err="1" smtClean="0"/>
              <a:t>Så</a:t>
            </a:r>
            <a:r>
              <a:rPr lang="en-US" baseline="0" dirty="0" smtClean="0"/>
              <a:t> </a:t>
            </a:r>
            <a:r>
              <a:rPr lang="en-US" baseline="0" dirty="0" err="1" smtClean="0"/>
              <a:t>skulle</a:t>
            </a:r>
            <a:r>
              <a:rPr lang="en-US" baseline="0" dirty="0" smtClean="0"/>
              <a:t> </a:t>
            </a:r>
            <a:r>
              <a:rPr lang="en-US" baseline="0" dirty="0" err="1" smtClean="0"/>
              <a:t>tex</a:t>
            </a:r>
            <a:r>
              <a:rPr lang="en-US" baseline="0" dirty="0" smtClean="0"/>
              <a:t> </a:t>
            </a:r>
            <a:r>
              <a:rPr lang="en-US" baseline="0" dirty="0" err="1" smtClean="0"/>
              <a:t>alla</a:t>
            </a:r>
            <a:r>
              <a:rPr lang="en-US" baseline="0" dirty="0" smtClean="0"/>
              <a:t> </a:t>
            </a:r>
            <a:r>
              <a:rPr lang="en-US" baseline="0" dirty="0" err="1" smtClean="0"/>
              <a:t>dö</a:t>
            </a:r>
            <a:r>
              <a:rPr lang="en-US" baseline="0" dirty="0" smtClean="0"/>
              <a:t> </a:t>
            </a:r>
            <a:r>
              <a:rPr lang="en-US" baseline="0" dirty="0" err="1" smtClean="0"/>
              <a:t>samtidigt</a:t>
            </a:r>
            <a:r>
              <a:rPr lang="en-US" baseline="0" dirty="0" smtClean="0"/>
              <a:t> om de </a:t>
            </a:r>
            <a:r>
              <a:rPr lang="en-US" baseline="0" dirty="0" err="1" smtClean="0"/>
              <a:t>startades</a:t>
            </a:r>
            <a:r>
              <a:rPr lang="en-US" baseline="0" dirty="0" smtClean="0"/>
              <a:t> </a:t>
            </a:r>
            <a:r>
              <a:rPr lang="en-US" baseline="0" dirty="0" err="1" smtClean="0"/>
              <a:t>samtidigt</a:t>
            </a:r>
            <a:r>
              <a:rPr lang="en-US" baseline="0" dirty="0" smtClean="0"/>
              <a:t>, </a:t>
            </a:r>
            <a:r>
              <a:rPr lang="en-US" baseline="0" dirty="0" err="1" smtClean="0"/>
              <a:t>vidare</a:t>
            </a:r>
            <a:r>
              <a:rPr lang="en-US" baseline="0" dirty="0" smtClean="0"/>
              <a:t> om vi </a:t>
            </a:r>
            <a:r>
              <a:rPr lang="en-US" baseline="0" dirty="0" err="1" smtClean="0"/>
              <a:t>väntade</a:t>
            </a:r>
            <a:r>
              <a:rPr lang="en-US" baseline="0" dirty="0" smtClean="0"/>
              <a:t> en </a:t>
            </a:r>
            <a:r>
              <a:rPr lang="en-US" baseline="0" dirty="0" err="1" smtClean="0"/>
              <a:t>stund</a:t>
            </a:r>
            <a:r>
              <a:rPr lang="en-US" baseline="0" dirty="0" smtClean="0"/>
              <a:t> </a:t>
            </a:r>
            <a:r>
              <a:rPr lang="en-US" baseline="0" dirty="0" err="1" smtClean="0"/>
              <a:t>mellan</a:t>
            </a:r>
            <a:r>
              <a:rPr lang="en-US" baseline="0" dirty="0" smtClean="0"/>
              <a:t> </a:t>
            </a:r>
            <a:r>
              <a:rPr lang="en-US" baseline="0" dirty="0" err="1" smtClean="0"/>
              <a:t>att</a:t>
            </a:r>
            <a:r>
              <a:rPr lang="en-US" baseline="0" dirty="0" smtClean="0"/>
              <a:t> </a:t>
            </a:r>
            <a:r>
              <a:rPr lang="en-US" baseline="0" dirty="0" err="1" smtClean="0"/>
              <a:t>starta</a:t>
            </a:r>
            <a:r>
              <a:rPr lang="en-US" baseline="0" dirty="0" smtClean="0"/>
              <a:t> </a:t>
            </a:r>
            <a:r>
              <a:rPr lang="en-US" baseline="0" dirty="0" err="1" smtClean="0"/>
              <a:t>varje</a:t>
            </a:r>
            <a:r>
              <a:rPr lang="en-US" baseline="0" dirty="0" smtClean="0"/>
              <a:t> </a:t>
            </a:r>
            <a:r>
              <a:rPr lang="en-US" baseline="0" dirty="0" err="1" smtClean="0"/>
              <a:t>så</a:t>
            </a:r>
            <a:r>
              <a:rPr lang="en-US" baseline="0" dirty="0" smtClean="0"/>
              <a:t> </a:t>
            </a:r>
            <a:r>
              <a:rPr lang="en-US" baseline="0" dirty="0" err="1" smtClean="0"/>
              <a:t>skulle</a:t>
            </a:r>
            <a:r>
              <a:rPr lang="en-US" baseline="0" dirty="0" smtClean="0"/>
              <a:t> </a:t>
            </a:r>
            <a:r>
              <a:rPr lang="en-US" baseline="0" dirty="0" err="1" smtClean="0"/>
              <a:t>aldrig</a:t>
            </a:r>
            <a:r>
              <a:rPr lang="en-US" baseline="0" dirty="0" smtClean="0"/>
              <a:t> </a:t>
            </a:r>
            <a:r>
              <a:rPr lang="en-US" baseline="0" dirty="0" err="1" smtClean="0"/>
              <a:t>två</a:t>
            </a:r>
            <a:r>
              <a:rPr lang="en-US" baseline="0" dirty="0" smtClean="0"/>
              <a:t> </a:t>
            </a:r>
            <a:r>
              <a:rPr lang="en-US" baseline="0" dirty="0" err="1" smtClean="0"/>
              <a:t>stycken</a:t>
            </a:r>
            <a:r>
              <a:rPr lang="en-US" baseline="0" dirty="0" smtClean="0"/>
              <a:t> </a:t>
            </a:r>
            <a:r>
              <a:rPr lang="en-US" baseline="0" dirty="0" err="1" smtClean="0"/>
              <a:t>dö</a:t>
            </a:r>
            <a:r>
              <a:rPr lang="en-US" baseline="0" dirty="0" smtClean="0"/>
              <a:t> </a:t>
            </a:r>
            <a:r>
              <a:rPr lang="en-US" baseline="0" dirty="0" err="1" smtClean="0"/>
              <a:t>samtidigt</a:t>
            </a:r>
            <a:r>
              <a:rPr lang="en-US" baseline="0" dirty="0" smtClean="0"/>
              <a:t>. </a:t>
            </a:r>
            <a:r>
              <a:rPr lang="en-US" baseline="0" dirty="0" err="1" smtClean="0"/>
              <a:t>Därför</a:t>
            </a:r>
            <a:r>
              <a:rPr lang="en-US" baseline="0" dirty="0" smtClean="0"/>
              <a:t> </a:t>
            </a:r>
            <a:r>
              <a:rPr lang="en-US" baseline="0" dirty="0" err="1" smtClean="0"/>
              <a:t>valde</a:t>
            </a:r>
            <a:r>
              <a:rPr lang="en-US" baseline="0" dirty="0" smtClean="0"/>
              <a:t> vi random </a:t>
            </a:r>
            <a:r>
              <a:rPr lang="en-US" baseline="0" dirty="0" err="1" smtClean="0"/>
              <a:t>nummer</a:t>
            </a:r>
            <a:r>
              <a:rPr lang="en-US" baseline="0" dirty="0" smtClean="0"/>
              <a:t> </a:t>
            </a:r>
            <a:r>
              <a:rPr lang="en-US" baseline="0" dirty="0" err="1" smtClean="0"/>
              <a:t>som</a:t>
            </a:r>
            <a:r>
              <a:rPr lang="en-US" baseline="0" dirty="0" smtClean="0"/>
              <a:t> I </a:t>
            </a:r>
            <a:r>
              <a:rPr lang="en-US" baseline="0" dirty="0" err="1" smtClean="0"/>
              <a:t>längden</a:t>
            </a:r>
            <a:r>
              <a:rPr lang="en-US" baseline="0" dirty="0" smtClean="0"/>
              <a:t> </a:t>
            </a:r>
            <a:r>
              <a:rPr lang="en-US" baseline="0" dirty="0" err="1" smtClean="0"/>
              <a:t>gav</a:t>
            </a:r>
            <a:r>
              <a:rPr lang="en-US" baseline="0" dirty="0" smtClean="0"/>
              <a:t> en </a:t>
            </a:r>
            <a:r>
              <a:rPr lang="en-US" baseline="0" dirty="0" err="1" smtClean="0"/>
              <a:t>viss</a:t>
            </a:r>
            <a:r>
              <a:rPr lang="en-US" baseline="0" dirty="0" smtClean="0"/>
              <a:t> MTBF.</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100650DF-8CBF-0341-B1F9-47D0C0CD302F}" type="slidenum">
              <a:rPr lang="en-US" smtClean="0"/>
              <a:t>60</a:t>
            </a:fld>
            <a:endParaRPr lang="en-US"/>
          </a:p>
        </p:txBody>
      </p:sp>
    </p:spTree>
    <p:extLst>
      <p:ext uri="{BB962C8B-B14F-4D97-AF65-F5344CB8AC3E}">
        <p14:creationId xmlns:p14="http://schemas.microsoft.com/office/powerpoint/2010/main" val="3781023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För</a:t>
            </a:r>
            <a:r>
              <a:rPr lang="en-US" dirty="0" smtClean="0"/>
              <a:t> </a:t>
            </a:r>
            <a:r>
              <a:rPr lang="en-US" dirty="0" err="1" smtClean="0"/>
              <a:t>att</a:t>
            </a:r>
            <a:r>
              <a:rPr lang="en-US" dirty="0" smtClean="0"/>
              <a:t> visa </a:t>
            </a:r>
            <a:r>
              <a:rPr lang="en-US" dirty="0" err="1" smtClean="0"/>
              <a:t>att</a:t>
            </a:r>
            <a:r>
              <a:rPr lang="en-US" dirty="0" smtClean="0"/>
              <a:t> den </a:t>
            </a:r>
            <a:r>
              <a:rPr lang="en-US" dirty="0" err="1" smtClean="0"/>
              <a:t>önskade</a:t>
            </a:r>
            <a:r>
              <a:rPr lang="en-US" dirty="0" smtClean="0"/>
              <a:t> </a:t>
            </a:r>
            <a:r>
              <a:rPr lang="en-US" dirty="0" err="1" smtClean="0"/>
              <a:t>tillförlitlighetsnivån</a:t>
            </a:r>
            <a:r>
              <a:rPr lang="en-US" baseline="0" dirty="0" smtClean="0"/>
              <a:t> </a:t>
            </a:r>
            <a:r>
              <a:rPr lang="en-US" baseline="0" dirty="0" err="1" smtClean="0"/>
              <a:t>uppfylldes</a:t>
            </a:r>
            <a:r>
              <a:rPr lang="en-US" baseline="0" dirty="0" smtClean="0"/>
              <a:t> </a:t>
            </a:r>
            <a:r>
              <a:rPr lang="en-US" baseline="0" dirty="0" err="1" smtClean="0"/>
              <a:t>över</a:t>
            </a:r>
            <a:r>
              <a:rPr lang="en-US" baseline="0" dirty="0" smtClean="0"/>
              <a:t> </a:t>
            </a:r>
            <a:r>
              <a:rPr lang="en-US" baseline="0" dirty="0" err="1" smtClean="0"/>
              <a:t>tid</a:t>
            </a:r>
            <a:r>
              <a:rPr lang="en-US" baseline="0" dirty="0" smtClean="0"/>
              <a:t>, </a:t>
            </a:r>
            <a:r>
              <a:rPr lang="en-US" baseline="0" dirty="0" err="1" smtClean="0"/>
              <a:t>så</a:t>
            </a:r>
            <a:r>
              <a:rPr lang="en-US" baseline="0" dirty="0" smtClean="0"/>
              <a:t> </a:t>
            </a:r>
            <a:r>
              <a:rPr lang="en-US" baseline="0" dirty="0" err="1" smtClean="0"/>
              <a:t>startades</a:t>
            </a:r>
            <a:r>
              <a:rPr lang="en-US" baseline="0" dirty="0" smtClean="0"/>
              <a:t> en runtime </a:t>
            </a:r>
            <a:r>
              <a:rPr lang="en-US" baseline="0" dirty="0" err="1" smtClean="0"/>
              <a:t>på</a:t>
            </a:r>
            <a:r>
              <a:rPr lang="en-US" baseline="0" dirty="0" smtClean="0"/>
              <a:t> </a:t>
            </a:r>
            <a:r>
              <a:rPr lang="en-US" baseline="0" dirty="0" err="1" smtClean="0"/>
              <a:t>varje</a:t>
            </a:r>
            <a:r>
              <a:rPr lang="en-US" baseline="0" dirty="0" smtClean="0"/>
              <a:t> server </a:t>
            </a:r>
            <a:r>
              <a:rPr lang="en-US" baseline="0" dirty="0" err="1" smtClean="0"/>
              <a:t>och</a:t>
            </a:r>
            <a:r>
              <a:rPr lang="en-US" baseline="0" dirty="0" smtClean="0"/>
              <a:t> MTBF </a:t>
            </a:r>
            <a:r>
              <a:rPr lang="en-US" baseline="0" dirty="0" err="1" smtClean="0"/>
              <a:t>för</a:t>
            </a:r>
            <a:r>
              <a:rPr lang="en-US" baseline="0" dirty="0" smtClean="0"/>
              <a:t> </a:t>
            </a:r>
            <a:r>
              <a:rPr lang="en-US" baseline="0" dirty="0" err="1" smtClean="0"/>
              <a:t>varje</a:t>
            </a:r>
            <a:r>
              <a:rPr lang="en-US" baseline="0" dirty="0" smtClean="0"/>
              <a:t> runtime </a:t>
            </a:r>
            <a:r>
              <a:rPr lang="en-US" baseline="0" dirty="0" err="1" smtClean="0"/>
              <a:t>var</a:t>
            </a:r>
            <a:r>
              <a:rPr lang="en-US" baseline="0" dirty="0" smtClean="0"/>
              <a:t> </a:t>
            </a:r>
            <a:r>
              <a:rPr lang="en-US" baseline="0" dirty="0" err="1" smtClean="0"/>
              <a:t>satt</a:t>
            </a:r>
            <a:r>
              <a:rPr lang="en-US" baseline="0" dirty="0" smtClean="0"/>
              <a:t> till 20 </a:t>
            </a:r>
            <a:r>
              <a:rPr lang="en-US" baseline="0" dirty="0" err="1" smtClean="0"/>
              <a:t>sekunder</a:t>
            </a:r>
            <a:r>
              <a:rPr lang="en-US" baseline="0" dirty="0" smtClean="0"/>
              <a:t>.</a:t>
            </a:r>
          </a:p>
          <a:p>
            <a:endParaRPr lang="en-US" baseline="0" dirty="0" smtClean="0"/>
          </a:p>
          <a:p>
            <a:r>
              <a:rPr lang="en-US" baseline="0" dirty="0" smtClean="0"/>
              <a:t>Den </a:t>
            </a:r>
            <a:r>
              <a:rPr lang="en-US" baseline="0" dirty="0" err="1" smtClean="0"/>
              <a:t>önskade</a:t>
            </a:r>
            <a:r>
              <a:rPr lang="en-US" baseline="0" dirty="0" smtClean="0"/>
              <a:t> </a:t>
            </a:r>
            <a:r>
              <a:rPr lang="en-US" baseline="0" dirty="0" err="1" smtClean="0"/>
              <a:t>tillförlitlighetsnivån</a:t>
            </a:r>
            <a:r>
              <a:rPr lang="en-US" baseline="0" dirty="0" smtClean="0"/>
              <a:t> </a:t>
            </a:r>
            <a:r>
              <a:rPr lang="en-US" baseline="0" dirty="0" err="1" smtClean="0"/>
              <a:t>var</a:t>
            </a:r>
            <a:r>
              <a:rPr lang="en-US" baseline="0" dirty="0" smtClean="0"/>
              <a:t> 0.98. </a:t>
            </a:r>
            <a:r>
              <a:rPr lang="en-US" baseline="0" dirty="0" err="1" smtClean="0"/>
              <a:t>Tiden</a:t>
            </a:r>
            <a:r>
              <a:rPr lang="en-US" baseline="0" dirty="0" smtClean="0"/>
              <a:t> </a:t>
            </a:r>
            <a:r>
              <a:rPr lang="en-US" baseline="0" dirty="0" err="1" smtClean="0"/>
              <a:t>att</a:t>
            </a:r>
            <a:r>
              <a:rPr lang="en-US" baseline="0" dirty="0" smtClean="0"/>
              <a:t> </a:t>
            </a:r>
            <a:r>
              <a:rPr lang="en-US" baseline="0" dirty="0" err="1" smtClean="0"/>
              <a:t>detektera</a:t>
            </a:r>
            <a:r>
              <a:rPr lang="en-US" baseline="0" dirty="0" smtClean="0"/>
              <a:t> </a:t>
            </a:r>
            <a:r>
              <a:rPr lang="en-US" baseline="0" dirty="0" err="1" smtClean="0"/>
              <a:t>ett</a:t>
            </a:r>
            <a:r>
              <a:rPr lang="en-US" baseline="0" dirty="0" smtClean="0"/>
              <a:t> failure plus </a:t>
            </a:r>
            <a:r>
              <a:rPr lang="en-US" baseline="0" dirty="0" err="1" smtClean="0"/>
              <a:t>replicera</a:t>
            </a:r>
            <a:r>
              <a:rPr lang="en-US" baseline="0" dirty="0" smtClean="0"/>
              <a:t> en </a:t>
            </a:r>
            <a:r>
              <a:rPr lang="en-US" baseline="0" dirty="0" err="1" smtClean="0"/>
              <a:t>aktor</a:t>
            </a:r>
            <a:r>
              <a:rPr lang="en-US" baseline="0" dirty="0" smtClean="0"/>
              <a:t> </a:t>
            </a:r>
            <a:r>
              <a:rPr lang="en-US" baseline="0" dirty="0" err="1" smtClean="0"/>
              <a:t>var</a:t>
            </a:r>
            <a:r>
              <a:rPr lang="en-US" baseline="0" dirty="0" smtClean="0"/>
              <a:t> I </a:t>
            </a:r>
            <a:r>
              <a:rPr lang="en-US" baseline="0" dirty="0" err="1" smtClean="0"/>
              <a:t>snitt</a:t>
            </a:r>
            <a:r>
              <a:rPr lang="en-US" baseline="0" dirty="0" smtClean="0"/>
              <a:t> (95</a:t>
            </a:r>
            <a:r>
              <a:rPr lang="en-US" baseline="30000" dirty="0" smtClean="0"/>
              <a:t>th</a:t>
            </a:r>
            <a:r>
              <a:rPr lang="en-US" baseline="0" dirty="0" smtClean="0"/>
              <a:t> </a:t>
            </a:r>
            <a:r>
              <a:rPr lang="en-US" baseline="0" dirty="0" err="1" smtClean="0"/>
              <a:t>värdet</a:t>
            </a:r>
            <a:r>
              <a:rPr lang="en-US" baseline="0" dirty="0" smtClean="0"/>
              <a:t> </a:t>
            </a:r>
            <a:r>
              <a:rPr lang="en-US" baseline="0" dirty="0" err="1" smtClean="0"/>
              <a:t>var</a:t>
            </a:r>
            <a:r>
              <a:rPr lang="en-US" baseline="0" dirty="0" smtClean="0"/>
              <a:t> I </a:t>
            </a:r>
            <a:r>
              <a:rPr lang="en-US" baseline="0" dirty="0" err="1" smtClean="0"/>
              <a:t>snitt</a:t>
            </a:r>
            <a:r>
              <a:rPr lang="is-IS" baseline="0" dirty="0" smtClean="0"/>
              <a:t>…) 530 ms.</a:t>
            </a:r>
          </a:p>
          <a:p>
            <a:endParaRPr lang="is-IS" baseline="0" dirty="0" smtClean="0"/>
          </a:p>
          <a:p>
            <a:r>
              <a:rPr lang="is-IS" baseline="0" dirty="0" smtClean="0"/>
              <a:t>Som ni ser då så krävs det två replikor för att nå den önskade nivån.</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61</a:t>
            </a:fld>
            <a:endParaRPr lang="en-US"/>
          </a:p>
        </p:txBody>
      </p:sp>
    </p:spTree>
    <p:extLst>
      <p:ext uri="{BB962C8B-B14F-4D97-AF65-F5344CB8AC3E}">
        <p14:creationId xmlns:p14="http://schemas.microsoft.com/office/powerpoint/2010/main" val="192443308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Här</a:t>
            </a:r>
            <a:r>
              <a:rPr lang="en-US" dirty="0" smtClean="0"/>
              <a:t> </a:t>
            </a:r>
            <a:r>
              <a:rPr lang="en-US" dirty="0" err="1" smtClean="0"/>
              <a:t>ser</a:t>
            </a:r>
            <a:r>
              <a:rPr lang="en-US" dirty="0" smtClean="0"/>
              <a:t> vi </a:t>
            </a:r>
            <a:r>
              <a:rPr lang="en-US" dirty="0" err="1" smtClean="0"/>
              <a:t>resultatet</a:t>
            </a:r>
            <a:r>
              <a:rPr lang="en-US" dirty="0" smtClean="0"/>
              <a:t>. </a:t>
            </a:r>
            <a:r>
              <a:rPr lang="en-US" dirty="0" err="1" smtClean="0"/>
              <a:t>Experimentet</a:t>
            </a:r>
            <a:r>
              <a:rPr lang="en-US" dirty="0" smtClean="0"/>
              <a:t> </a:t>
            </a:r>
            <a:r>
              <a:rPr lang="en-US" dirty="0" err="1" smtClean="0"/>
              <a:t>körde</a:t>
            </a:r>
            <a:r>
              <a:rPr lang="en-US" dirty="0" smtClean="0"/>
              <a:t> I 5 </a:t>
            </a:r>
            <a:r>
              <a:rPr lang="en-US" dirty="0" err="1" smtClean="0"/>
              <a:t>minuter</a:t>
            </a:r>
            <a:r>
              <a:rPr lang="en-US" dirty="0" smtClean="0"/>
              <a:t>. </a:t>
            </a:r>
          </a:p>
          <a:p>
            <a:endParaRPr lang="en-US" dirty="0" smtClean="0"/>
          </a:p>
          <a:p>
            <a:r>
              <a:rPr lang="en-US" dirty="0" smtClean="0"/>
              <a:t>I</a:t>
            </a:r>
            <a:r>
              <a:rPr lang="en-US" baseline="0" dirty="0" smtClean="0"/>
              <a:t> </a:t>
            </a:r>
            <a:r>
              <a:rPr lang="en-US" baseline="0" dirty="0" err="1" smtClean="0"/>
              <a:t>början</a:t>
            </a:r>
            <a:r>
              <a:rPr lang="en-US" baseline="0" dirty="0" smtClean="0"/>
              <a:t> </a:t>
            </a:r>
            <a:r>
              <a:rPr lang="en-US" baseline="0" dirty="0" err="1" smtClean="0"/>
              <a:t>av</a:t>
            </a:r>
            <a:r>
              <a:rPr lang="en-US" baseline="0" dirty="0" smtClean="0"/>
              <a:t> </a:t>
            </a:r>
            <a:r>
              <a:rPr lang="en-US" baseline="0" dirty="0" err="1" smtClean="0"/>
              <a:t>grafen</a:t>
            </a:r>
            <a:r>
              <a:rPr lang="en-US" baseline="0" dirty="0" smtClean="0"/>
              <a:t> </a:t>
            </a:r>
            <a:r>
              <a:rPr lang="en-US" baseline="0" dirty="0" err="1" smtClean="0"/>
              <a:t>tycks</a:t>
            </a:r>
            <a:r>
              <a:rPr lang="en-US" baseline="0" dirty="0" smtClean="0"/>
              <a:t> </a:t>
            </a:r>
            <a:r>
              <a:rPr lang="en-US" baseline="0" dirty="0" err="1" smtClean="0"/>
              <a:t>nivån</a:t>
            </a:r>
            <a:r>
              <a:rPr lang="en-US" baseline="0" dirty="0" smtClean="0"/>
              <a:t> </a:t>
            </a:r>
            <a:r>
              <a:rPr lang="en-US" baseline="0" dirty="0" err="1" smtClean="0"/>
              <a:t>vara</a:t>
            </a:r>
            <a:r>
              <a:rPr lang="en-US" baseline="0" dirty="0" smtClean="0"/>
              <a:t> </a:t>
            </a:r>
            <a:r>
              <a:rPr lang="en-US" baseline="0" dirty="0" err="1" smtClean="0"/>
              <a:t>ganska</a:t>
            </a:r>
            <a:r>
              <a:rPr lang="en-US" baseline="0" dirty="0" smtClean="0"/>
              <a:t> </a:t>
            </a:r>
            <a:r>
              <a:rPr lang="en-US" baseline="0" dirty="0" err="1" smtClean="0"/>
              <a:t>låg</a:t>
            </a:r>
            <a:r>
              <a:rPr lang="en-US" baseline="0" dirty="0" smtClean="0"/>
              <a:t>, </a:t>
            </a:r>
            <a:r>
              <a:rPr lang="en-US" baseline="0" dirty="0" err="1" smtClean="0"/>
              <a:t>och</a:t>
            </a:r>
            <a:r>
              <a:rPr lang="en-US" baseline="0" dirty="0" smtClean="0"/>
              <a:t> </a:t>
            </a:r>
            <a:r>
              <a:rPr lang="en-US" baseline="0" dirty="0" err="1" smtClean="0"/>
              <a:t>det</a:t>
            </a:r>
            <a:r>
              <a:rPr lang="en-US" baseline="0" dirty="0" smtClean="0"/>
              <a:t> </a:t>
            </a:r>
            <a:r>
              <a:rPr lang="en-US" baseline="0" dirty="0" err="1" smtClean="0"/>
              <a:t>är</a:t>
            </a:r>
            <a:r>
              <a:rPr lang="en-US" baseline="0" dirty="0" smtClean="0"/>
              <a:t> </a:t>
            </a:r>
            <a:r>
              <a:rPr lang="en-US" baseline="0" dirty="0" err="1" smtClean="0"/>
              <a:t>för</a:t>
            </a:r>
            <a:r>
              <a:rPr lang="en-US" baseline="0" dirty="0" smtClean="0"/>
              <a:t> </a:t>
            </a:r>
            <a:r>
              <a:rPr lang="en-US" baseline="0" dirty="0" err="1" smtClean="0"/>
              <a:t>att</a:t>
            </a:r>
            <a:r>
              <a:rPr lang="en-US" baseline="0" dirty="0" smtClean="0"/>
              <a:t> DEFAULT </a:t>
            </a:r>
            <a:r>
              <a:rPr lang="en-US" baseline="0" dirty="0" err="1" smtClean="0"/>
              <a:t>värdet</a:t>
            </a:r>
            <a:r>
              <a:rPr lang="en-US" baseline="0" dirty="0" smtClean="0"/>
              <a:t> </a:t>
            </a:r>
            <a:r>
              <a:rPr lang="en-US" baseline="0" dirty="0" err="1" smtClean="0"/>
              <a:t>använts</a:t>
            </a:r>
            <a:r>
              <a:rPr lang="en-US" baseline="0" dirty="0" smtClean="0"/>
              <a:t> </a:t>
            </a:r>
            <a:r>
              <a:rPr lang="en-US" baseline="0" dirty="0" err="1" smtClean="0"/>
              <a:t>för</a:t>
            </a:r>
            <a:r>
              <a:rPr lang="en-US" baseline="0" dirty="0" smtClean="0"/>
              <a:t> </a:t>
            </a:r>
            <a:r>
              <a:rPr lang="en-US" baseline="0" dirty="0" err="1" smtClean="0"/>
              <a:t>både</a:t>
            </a:r>
            <a:r>
              <a:rPr lang="en-US" baseline="0" dirty="0" smtClean="0"/>
              <a:t> </a:t>
            </a:r>
            <a:r>
              <a:rPr lang="en-US" baseline="0" dirty="0" err="1" smtClean="0"/>
              <a:t>replicerings</a:t>
            </a:r>
            <a:r>
              <a:rPr lang="en-US" baseline="0" dirty="0" smtClean="0"/>
              <a:t> </a:t>
            </a:r>
            <a:r>
              <a:rPr lang="en-US" baseline="0" dirty="0" err="1" smtClean="0"/>
              <a:t>tid</a:t>
            </a:r>
            <a:r>
              <a:rPr lang="en-US" baseline="0" dirty="0" smtClean="0"/>
              <a:t> </a:t>
            </a:r>
            <a:r>
              <a:rPr lang="en-US" baseline="0" dirty="0" err="1" smtClean="0"/>
              <a:t>samt</a:t>
            </a:r>
            <a:r>
              <a:rPr lang="en-US" baseline="0" dirty="0" smtClean="0"/>
              <a:t> MTBF </a:t>
            </a:r>
            <a:r>
              <a:rPr lang="en-US" baseline="0" dirty="0" err="1" smtClean="0"/>
              <a:t>för</a:t>
            </a:r>
            <a:r>
              <a:rPr lang="en-US" baseline="0" dirty="0" smtClean="0"/>
              <a:t> </a:t>
            </a:r>
            <a:r>
              <a:rPr lang="en-US" baseline="0" dirty="0" err="1" smtClean="0"/>
              <a:t>noderna</a:t>
            </a:r>
            <a:r>
              <a:rPr lang="en-US" baseline="0" dirty="0" smtClean="0"/>
              <a:t>.</a:t>
            </a:r>
          </a:p>
          <a:p>
            <a:endParaRPr lang="en-US" baseline="0" dirty="0" smtClean="0"/>
          </a:p>
          <a:p>
            <a:r>
              <a:rPr lang="en-US" baseline="0" dirty="0" err="1" smtClean="0"/>
              <a:t>När</a:t>
            </a:r>
            <a:r>
              <a:rPr lang="en-US" baseline="0" dirty="0" smtClean="0"/>
              <a:t> sedan </a:t>
            </a:r>
            <a:r>
              <a:rPr lang="en-US" baseline="0" dirty="0" err="1" smtClean="0"/>
              <a:t>noderna</a:t>
            </a:r>
            <a:r>
              <a:rPr lang="en-US" baseline="0" dirty="0" smtClean="0"/>
              <a:t> </a:t>
            </a:r>
            <a:r>
              <a:rPr lang="en-US" baseline="0" dirty="0" err="1" smtClean="0"/>
              <a:t>dött</a:t>
            </a:r>
            <a:r>
              <a:rPr lang="en-US" baseline="0" dirty="0" smtClean="0"/>
              <a:t> </a:t>
            </a:r>
            <a:r>
              <a:rPr lang="en-US" baseline="0" dirty="0" err="1" smtClean="0"/>
              <a:t>några</a:t>
            </a:r>
            <a:r>
              <a:rPr lang="en-US" baseline="0" dirty="0" smtClean="0"/>
              <a:t> </a:t>
            </a:r>
            <a:r>
              <a:rPr lang="en-US" baseline="0" dirty="0" err="1" smtClean="0"/>
              <a:t>gånger</a:t>
            </a:r>
            <a:r>
              <a:rPr lang="en-US" baseline="0" dirty="0" smtClean="0"/>
              <a:t> </a:t>
            </a:r>
            <a:r>
              <a:rPr lang="en-US" baseline="0" dirty="0" err="1" smtClean="0"/>
              <a:t>så</a:t>
            </a:r>
            <a:r>
              <a:rPr lang="en-US" baseline="0" dirty="0" smtClean="0"/>
              <a:t> </a:t>
            </a:r>
            <a:r>
              <a:rPr lang="en-US" baseline="0" dirty="0" err="1" smtClean="0"/>
              <a:t>har</a:t>
            </a:r>
            <a:r>
              <a:rPr lang="en-US" baseline="0" dirty="0" smtClean="0"/>
              <a:t> </a:t>
            </a:r>
            <a:r>
              <a:rPr lang="en-US" baseline="0" dirty="0" err="1" smtClean="0"/>
              <a:t>systemet</a:t>
            </a:r>
            <a:r>
              <a:rPr lang="en-US" baseline="0" dirty="0" smtClean="0"/>
              <a:t> </a:t>
            </a:r>
            <a:r>
              <a:rPr lang="en-US" baseline="0" dirty="0" err="1" smtClean="0"/>
              <a:t>lärt</a:t>
            </a:r>
            <a:r>
              <a:rPr lang="en-US" baseline="0" dirty="0" smtClean="0"/>
              <a:t> sig </a:t>
            </a:r>
            <a:r>
              <a:rPr lang="en-US" baseline="0" dirty="0" err="1" smtClean="0"/>
              <a:t>att</a:t>
            </a:r>
            <a:r>
              <a:rPr lang="en-US" baseline="0" dirty="0" smtClean="0"/>
              <a:t> den </a:t>
            </a:r>
            <a:r>
              <a:rPr lang="en-US" baseline="0" dirty="0" err="1" smtClean="0"/>
              <a:t>faktiska</a:t>
            </a:r>
            <a:r>
              <a:rPr lang="en-US" baseline="0" dirty="0" smtClean="0"/>
              <a:t> MTBF </a:t>
            </a:r>
            <a:r>
              <a:rPr lang="en-US" baseline="0" dirty="0" err="1" smtClean="0"/>
              <a:t>är</a:t>
            </a:r>
            <a:r>
              <a:rPr lang="en-US" baseline="0" dirty="0" smtClean="0"/>
              <a:t> </a:t>
            </a:r>
            <a:r>
              <a:rPr lang="en-US" baseline="0" dirty="0" err="1" smtClean="0"/>
              <a:t>högre</a:t>
            </a:r>
            <a:r>
              <a:rPr lang="en-US" baseline="0" dirty="0" smtClean="0"/>
              <a:t>.</a:t>
            </a:r>
          </a:p>
          <a:p>
            <a:endParaRPr lang="en-US" baseline="0" dirty="0" smtClean="0"/>
          </a:p>
          <a:p>
            <a:r>
              <a:rPr lang="en-US" baseline="0" dirty="0" err="1" smtClean="0"/>
              <a:t>Varje</a:t>
            </a:r>
            <a:r>
              <a:rPr lang="en-US" baseline="0" dirty="0" smtClean="0"/>
              <a:t> </a:t>
            </a:r>
            <a:r>
              <a:rPr lang="en-US" baseline="0" dirty="0" err="1" smtClean="0"/>
              <a:t>dipp</a:t>
            </a:r>
            <a:r>
              <a:rPr lang="en-US" baseline="0" dirty="0" smtClean="0"/>
              <a:t> I </a:t>
            </a:r>
            <a:r>
              <a:rPr lang="en-US" baseline="0" dirty="0" err="1" smtClean="0"/>
              <a:t>nivån</a:t>
            </a:r>
            <a:r>
              <a:rPr lang="en-US" baseline="0" dirty="0" smtClean="0"/>
              <a:t> </a:t>
            </a:r>
            <a:r>
              <a:rPr lang="en-US" baseline="0" dirty="0" err="1" smtClean="0"/>
              <a:t>är</a:t>
            </a:r>
            <a:r>
              <a:rPr lang="en-US" baseline="0" dirty="0" smtClean="0"/>
              <a:t> sedan </a:t>
            </a:r>
            <a:r>
              <a:rPr lang="en-US" baseline="0" dirty="0" err="1" smtClean="0"/>
              <a:t>när</a:t>
            </a:r>
            <a:r>
              <a:rPr lang="en-US" baseline="0" dirty="0" smtClean="0"/>
              <a:t> en nod </a:t>
            </a:r>
            <a:r>
              <a:rPr lang="en-US" baseline="0" dirty="0" err="1" smtClean="0"/>
              <a:t>som</a:t>
            </a:r>
            <a:r>
              <a:rPr lang="en-US" baseline="0" dirty="0" smtClean="0"/>
              <a:t> hade en </a:t>
            </a:r>
            <a:r>
              <a:rPr lang="en-US" baseline="0" dirty="0" err="1" smtClean="0"/>
              <a:t>replika</a:t>
            </a:r>
            <a:r>
              <a:rPr lang="en-US" baseline="0" dirty="0" smtClean="0"/>
              <a:t> dog, </a:t>
            </a:r>
            <a:r>
              <a:rPr lang="en-US" baseline="0" dirty="0" err="1" smtClean="0"/>
              <a:t>och</a:t>
            </a:r>
            <a:r>
              <a:rPr lang="en-US" baseline="0" dirty="0" smtClean="0"/>
              <a:t> vi </a:t>
            </a:r>
            <a:r>
              <a:rPr lang="en-US" baseline="0" dirty="0" err="1" smtClean="0"/>
              <a:t>ser</a:t>
            </a:r>
            <a:r>
              <a:rPr lang="en-US" baseline="0" dirty="0" smtClean="0"/>
              <a:t> </a:t>
            </a:r>
            <a:r>
              <a:rPr lang="en-US" baseline="0" dirty="0" err="1" smtClean="0"/>
              <a:t>att</a:t>
            </a:r>
            <a:r>
              <a:rPr lang="en-US" baseline="0" dirty="0" smtClean="0"/>
              <a:t> den </a:t>
            </a:r>
            <a:r>
              <a:rPr lang="en-US" baseline="0" dirty="0" err="1" smtClean="0"/>
              <a:t>snabbt</a:t>
            </a:r>
            <a:r>
              <a:rPr lang="en-US" baseline="0" dirty="0" smtClean="0"/>
              <a:t> </a:t>
            </a:r>
            <a:r>
              <a:rPr lang="en-US" baseline="0" dirty="0" err="1" smtClean="0"/>
              <a:t>kommer</a:t>
            </a:r>
            <a:r>
              <a:rPr lang="en-US" baseline="0" dirty="0" smtClean="0"/>
              <a:t> </a:t>
            </a:r>
            <a:r>
              <a:rPr lang="en-US" baseline="0" dirty="0" err="1" smtClean="0"/>
              <a:t>upp</a:t>
            </a:r>
            <a:r>
              <a:rPr lang="en-US" baseline="0" dirty="0" smtClean="0"/>
              <a:t> </a:t>
            </a:r>
            <a:r>
              <a:rPr lang="en-US" baseline="0" dirty="0" err="1" smtClean="0"/>
              <a:t>över</a:t>
            </a:r>
            <a:r>
              <a:rPr lang="en-US" baseline="0" dirty="0" smtClean="0"/>
              <a:t> den </a:t>
            </a:r>
            <a:r>
              <a:rPr lang="en-US" baseline="0" dirty="0" err="1" smtClean="0"/>
              <a:t>önskade</a:t>
            </a:r>
            <a:r>
              <a:rPr lang="en-US" baseline="0" dirty="0" smtClean="0"/>
              <a:t> </a:t>
            </a:r>
            <a:r>
              <a:rPr lang="en-US" baseline="0" dirty="0" err="1" smtClean="0"/>
              <a:t>nivån</a:t>
            </a:r>
            <a:r>
              <a:rPr lang="en-US" baseline="0" dirty="0" smtClean="0"/>
              <a:t> </a:t>
            </a:r>
            <a:r>
              <a:rPr lang="en-US" baseline="0" dirty="0" err="1" smtClean="0"/>
              <a:t>igen</a:t>
            </a:r>
            <a:r>
              <a:rPr lang="en-US" baseline="0" dirty="0" smtClean="0"/>
              <a:t>.</a:t>
            </a:r>
          </a:p>
          <a:p>
            <a:endParaRPr lang="en-US" baseline="0" dirty="0" smtClean="0"/>
          </a:p>
          <a:p>
            <a:r>
              <a:rPr lang="en-US" baseline="0" dirty="0" smtClean="0"/>
              <a:t>Man </a:t>
            </a:r>
            <a:r>
              <a:rPr lang="en-US" baseline="0" dirty="0" err="1" smtClean="0"/>
              <a:t>ser</a:t>
            </a:r>
            <a:r>
              <a:rPr lang="en-US" baseline="0" dirty="0" smtClean="0"/>
              <a:t> </a:t>
            </a:r>
            <a:r>
              <a:rPr lang="en-US" baseline="0" dirty="0" err="1" smtClean="0"/>
              <a:t>även</a:t>
            </a:r>
            <a:r>
              <a:rPr lang="en-US" baseline="0" dirty="0" smtClean="0"/>
              <a:t> en </a:t>
            </a:r>
            <a:r>
              <a:rPr lang="en-US" baseline="0" dirty="0" err="1" smtClean="0"/>
              <a:t>liten</a:t>
            </a:r>
            <a:r>
              <a:rPr lang="en-US" baseline="0" dirty="0" smtClean="0"/>
              <a:t> peak </a:t>
            </a:r>
            <a:r>
              <a:rPr lang="en-US" baseline="0" dirty="0" err="1" smtClean="0"/>
              <a:t>efter</a:t>
            </a:r>
            <a:r>
              <a:rPr lang="en-US" baseline="0" dirty="0" smtClean="0"/>
              <a:t> </a:t>
            </a:r>
            <a:r>
              <a:rPr lang="en-US" baseline="0" dirty="0" err="1" smtClean="0"/>
              <a:t>ungefär</a:t>
            </a:r>
            <a:r>
              <a:rPr lang="en-US" baseline="0" dirty="0" smtClean="0"/>
              <a:t> 80 </a:t>
            </a:r>
            <a:r>
              <a:rPr lang="en-US" baseline="0" dirty="0" err="1" smtClean="0"/>
              <a:t>sek</a:t>
            </a:r>
            <a:r>
              <a:rPr lang="en-US" baseline="0" dirty="0" smtClean="0"/>
              <a:t>, </a:t>
            </a:r>
            <a:r>
              <a:rPr lang="en-US" baseline="0" dirty="0" err="1" smtClean="0"/>
              <a:t>och</a:t>
            </a:r>
            <a:r>
              <a:rPr lang="en-US" baseline="0" dirty="0" smtClean="0"/>
              <a:t> </a:t>
            </a:r>
            <a:r>
              <a:rPr lang="en-US" baseline="0" dirty="0" err="1" smtClean="0"/>
              <a:t>det</a:t>
            </a:r>
            <a:r>
              <a:rPr lang="en-US" baseline="0" dirty="0" smtClean="0"/>
              <a:t> </a:t>
            </a:r>
            <a:r>
              <a:rPr lang="en-US" baseline="0" dirty="0" err="1" smtClean="0"/>
              <a:t>är</a:t>
            </a:r>
            <a:r>
              <a:rPr lang="en-US" baseline="0" dirty="0" smtClean="0"/>
              <a:t> </a:t>
            </a:r>
            <a:r>
              <a:rPr lang="en-US" baseline="0" dirty="0" err="1" smtClean="0"/>
              <a:t>antagligen</a:t>
            </a:r>
            <a:r>
              <a:rPr lang="en-US" baseline="0" dirty="0" smtClean="0"/>
              <a:t> </a:t>
            </a:r>
            <a:r>
              <a:rPr lang="en-US" baseline="0" dirty="0" err="1" smtClean="0"/>
              <a:t>när</a:t>
            </a:r>
            <a:r>
              <a:rPr lang="en-US" baseline="0" dirty="0" smtClean="0"/>
              <a:t> den </a:t>
            </a:r>
            <a:r>
              <a:rPr lang="en-US" baseline="0" dirty="0" err="1" smtClean="0"/>
              <a:t>flyttar</a:t>
            </a:r>
            <a:r>
              <a:rPr lang="en-US" baseline="0" dirty="0" smtClean="0"/>
              <a:t> en </a:t>
            </a:r>
            <a:r>
              <a:rPr lang="en-US" baseline="0" dirty="0" err="1" smtClean="0"/>
              <a:t>replika</a:t>
            </a:r>
            <a:r>
              <a:rPr lang="en-US" baseline="0" dirty="0" smtClean="0"/>
              <a:t> till en </a:t>
            </a:r>
            <a:r>
              <a:rPr lang="en-US" baseline="0" dirty="0" err="1" smtClean="0"/>
              <a:t>mer</a:t>
            </a:r>
            <a:r>
              <a:rPr lang="en-US" baseline="0" dirty="0" smtClean="0"/>
              <a:t> </a:t>
            </a:r>
            <a:r>
              <a:rPr lang="en-US" baseline="0" dirty="0" err="1" smtClean="0"/>
              <a:t>tillförlitlig</a:t>
            </a:r>
            <a:r>
              <a:rPr lang="en-US" baseline="0" dirty="0" smtClean="0"/>
              <a:t> nod.</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62</a:t>
            </a:fld>
            <a:endParaRPr lang="en-US"/>
          </a:p>
        </p:txBody>
      </p:sp>
    </p:spTree>
    <p:extLst>
      <p:ext uri="{BB962C8B-B14F-4D97-AF65-F5344CB8AC3E}">
        <p14:creationId xmlns:p14="http://schemas.microsoft.com/office/powerpoint/2010/main" val="93608324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För</a:t>
            </a:r>
            <a:r>
              <a:rPr lang="en-US" baseline="0" dirty="0" smtClean="0"/>
              <a:t> </a:t>
            </a:r>
            <a:r>
              <a:rPr lang="en-US" baseline="0" dirty="0" err="1" smtClean="0"/>
              <a:t>att</a:t>
            </a:r>
            <a:r>
              <a:rPr lang="en-US" baseline="0" dirty="0" smtClean="0"/>
              <a:t> visa </a:t>
            </a:r>
            <a:r>
              <a:rPr lang="en-US" baseline="0" dirty="0" err="1" smtClean="0"/>
              <a:t>att</a:t>
            </a:r>
            <a:r>
              <a:rPr lang="en-US" baseline="0" dirty="0" smtClean="0"/>
              <a:t> de </a:t>
            </a:r>
            <a:r>
              <a:rPr lang="en-US" baseline="0" dirty="0" err="1" smtClean="0"/>
              <a:t>mest</a:t>
            </a:r>
            <a:r>
              <a:rPr lang="en-US" baseline="0" dirty="0" smtClean="0"/>
              <a:t> </a:t>
            </a:r>
            <a:r>
              <a:rPr lang="en-US" baseline="0" dirty="0" err="1" smtClean="0"/>
              <a:t>tillförlitliga</a:t>
            </a:r>
            <a:r>
              <a:rPr lang="en-US" baseline="0" dirty="0" smtClean="0"/>
              <a:t> </a:t>
            </a:r>
            <a:r>
              <a:rPr lang="en-US" baseline="0" dirty="0" err="1" smtClean="0"/>
              <a:t>noderna</a:t>
            </a:r>
            <a:r>
              <a:rPr lang="en-US" baseline="0" dirty="0" smtClean="0"/>
              <a:t> </a:t>
            </a:r>
            <a:r>
              <a:rPr lang="en-US" baseline="0" dirty="0" err="1" smtClean="0"/>
              <a:t>väljs</a:t>
            </a:r>
            <a:r>
              <a:rPr lang="en-US" baseline="0" dirty="0" smtClean="0"/>
              <a:t>, </a:t>
            </a:r>
            <a:r>
              <a:rPr lang="en-US" baseline="0" dirty="0" err="1" smtClean="0"/>
              <a:t>så</a:t>
            </a:r>
            <a:r>
              <a:rPr lang="en-US" baseline="0" dirty="0" smtClean="0"/>
              <a:t> </a:t>
            </a:r>
            <a:r>
              <a:rPr lang="en-US" baseline="0" dirty="0" err="1" smtClean="0"/>
              <a:t>det</a:t>
            </a:r>
            <a:r>
              <a:rPr lang="en-US" baseline="0" dirty="0" smtClean="0"/>
              <a:t> </a:t>
            </a:r>
            <a:r>
              <a:rPr lang="en-US" baseline="0" dirty="0" err="1" smtClean="0"/>
              <a:t>olika</a:t>
            </a:r>
            <a:r>
              <a:rPr lang="en-US" baseline="0" dirty="0" smtClean="0"/>
              <a:t> MTBF till </a:t>
            </a:r>
            <a:r>
              <a:rPr lang="en-US" baseline="0" dirty="0" err="1" smtClean="0"/>
              <a:t>olika</a:t>
            </a:r>
            <a:r>
              <a:rPr lang="en-US" baseline="0" dirty="0" smtClean="0"/>
              <a:t> runtimes.</a:t>
            </a:r>
          </a:p>
          <a:p>
            <a:endParaRPr lang="en-US" baseline="0" dirty="0" smtClean="0"/>
          </a:p>
          <a:p>
            <a:r>
              <a:rPr lang="en-US" baseline="0" dirty="0" err="1" smtClean="0"/>
              <a:t>Totalt</a:t>
            </a:r>
            <a:r>
              <a:rPr lang="en-US" baseline="0" dirty="0" smtClean="0"/>
              <a:t> </a:t>
            </a:r>
            <a:r>
              <a:rPr lang="en-US" baseline="0" dirty="0" err="1" smtClean="0"/>
              <a:t>startades</a:t>
            </a:r>
            <a:r>
              <a:rPr lang="en-US" baseline="0" dirty="0" smtClean="0"/>
              <a:t> 10 runtimes.</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63</a:t>
            </a:fld>
            <a:endParaRPr lang="en-US"/>
          </a:p>
        </p:txBody>
      </p:sp>
    </p:spTree>
    <p:extLst>
      <p:ext uri="{BB962C8B-B14F-4D97-AF65-F5344CB8AC3E}">
        <p14:creationId xmlns:p14="http://schemas.microsoft.com/office/powerpoint/2010/main" val="31078651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Beroende</a:t>
            </a:r>
            <a:r>
              <a:rPr lang="en-US" baseline="0" dirty="0" smtClean="0"/>
              <a:t> </a:t>
            </a:r>
            <a:r>
              <a:rPr lang="en-US" baseline="0" dirty="0" err="1" smtClean="0"/>
              <a:t>på</a:t>
            </a:r>
            <a:r>
              <a:rPr lang="en-US" baseline="0" dirty="0" smtClean="0"/>
              <a:t> </a:t>
            </a:r>
            <a:r>
              <a:rPr lang="en-US" baseline="0" dirty="0" err="1" smtClean="0"/>
              <a:t>vilka</a:t>
            </a:r>
            <a:r>
              <a:rPr lang="en-US" baseline="0" dirty="0" smtClean="0"/>
              <a:t> </a:t>
            </a:r>
            <a:r>
              <a:rPr lang="en-US" baseline="0" dirty="0" err="1" smtClean="0"/>
              <a:t>noder</a:t>
            </a:r>
            <a:r>
              <a:rPr lang="en-US" baseline="0" dirty="0" smtClean="0"/>
              <a:t> </a:t>
            </a:r>
            <a:r>
              <a:rPr lang="en-US" baseline="0" dirty="0" err="1" smtClean="0"/>
              <a:t>som</a:t>
            </a:r>
            <a:r>
              <a:rPr lang="en-US" baseline="0" dirty="0" smtClean="0"/>
              <a:t> </a:t>
            </a:r>
            <a:r>
              <a:rPr lang="en-US" baseline="0" dirty="0" err="1" smtClean="0"/>
              <a:t>används</a:t>
            </a:r>
            <a:r>
              <a:rPr lang="en-US" baseline="0" dirty="0" smtClean="0"/>
              <a:t> </a:t>
            </a:r>
            <a:r>
              <a:rPr lang="en-US" baseline="0" dirty="0" err="1" smtClean="0"/>
              <a:t>så</a:t>
            </a:r>
            <a:r>
              <a:rPr lang="en-US" baseline="0" dirty="0" smtClean="0"/>
              <a:t> </a:t>
            </a:r>
            <a:r>
              <a:rPr lang="en-US" baseline="0" dirty="0" err="1" smtClean="0"/>
              <a:t>behövs</a:t>
            </a:r>
            <a:r>
              <a:rPr lang="en-US" baseline="0" dirty="0" smtClean="0"/>
              <a:t> </a:t>
            </a:r>
            <a:r>
              <a:rPr lang="en-US" baseline="0" dirty="0" err="1" smtClean="0"/>
              <a:t>olika</a:t>
            </a:r>
            <a:r>
              <a:rPr lang="en-US" baseline="0" dirty="0" smtClean="0"/>
              <a:t> </a:t>
            </a:r>
            <a:r>
              <a:rPr lang="en-US" baseline="0" dirty="0" err="1" smtClean="0"/>
              <a:t>många</a:t>
            </a:r>
            <a:r>
              <a:rPr lang="en-US" baseline="0" dirty="0" smtClean="0"/>
              <a:t> </a:t>
            </a:r>
            <a:r>
              <a:rPr lang="en-US" baseline="0" dirty="0" err="1" smtClean="0"/>
              <a:t>replikor</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64</a:t>
            </a:fld>
            <a:endParaRPr lang="en-US"/>
          </a:p>
        </p:txBody>
      </p:sp>
    </p:spTree>
    <p:extLst>
      <p:ext uri="{BB962C8B-B14F-4D97-AF65-F5344CB8AC3E}">
        <p14:creationId xmlns:p14="http://schemas.microsoft.com/office/powerpoint/2010/main" val="52648012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Här</a:t>
            </a:r>
            <a:r>
              <a:rPr lang="en-US" dirty="0" smtClean="0"/>
              <a:t> </a:t>
            </a:r>
            <a:r>
              <a:rPr lang="en-US" dirty="0" err="1" smtClean="0"/>
              <a:t>ser</a:t>
            </a:r>
            <a:r>
              <a:rPr lang="en-US" dirty="0" smtClean="0"/>
              <a:t> vi </a:t>
            </a:r>
            <a:r>
              <a:rPr lang="en-US" dirty="0" err="1" smtClean="0"/>
              <a:t>att</a:t>
            </a:r>
            <a:r>
              <a:rPr lang="en-US" dirty="0" smtClean="0"/>
              <a:t> </a:t>
            </a:r>
            <a:r>
              <a:rPr lang="en-US" dirty="0" err="1" smtClean="0"/>
              <a:t>när</a:t>
            </a:r>
            <a:r>
              <a:rPr lang="en-US" dirty="0" smtClean="0"/>
              <a:t> system </a:t>
            </a:r>
            <a:r>
              <a:rPr lang="en-US" dirty="0" err="1" smtClean="0"/>
              <a:t>lärt</a:t>
            </a:r>
            <a:r>
              <a:rPr lang="en-US" baseline="0" dirty="0" smtClean="0"/>
              <a:t> sig </a:t>
            </a:r>
            <a:r>
              <a:rPr lang="en-US" baseline="0" dirty="0" err="1" smtClean="0"/>
              <a:t>att</a:t>
            </a:r>
            <a:r>
              <a:rPr lang="en-US" baseline="0" dirty="0" smtClean="0"/>
              <a:t> nod mark2, jerry1 </a:t>
            </a:r>
            <a:r>
              <a:rPr lang="en-US" baseline="0" dirty="0" err="1" smtClean="0"/>
              <a:t>och</a:t>
            </a:r>
            <a:r>
              <a:rPr lang="en-US" baseline="0" dirty="0" smtClean="0"/>
              <a:t> jerry2 </a:t>
            </a:r>
            <a:r>
              <a:rPr lang="en-US" baseline="0" dirty="0" err="1" smtClean="0"/>
              <a:t>är</a:t>
            </a:r>
            <a:r>
              <a:rPr lang="en-US" baseline="0" dirty="0" smtClean="0"/>
              <a:t> </a:t>
            </a:r>
            <a:r>
              <a:rPr lang="en-US" baseline="0" dirty="0" err="1" smtClean="0"/>
              <a:t>mest</a:t>
            </a:r>
            <a:r>
              <a:rPr lang="en-US" baseline="0" dirty="0" smtClean="0"/>
              <a:t> reliable, </a:t>
            </a:r>
            <a:r>
              <a:rPr lang="en-US" baseline="0" dirty="0" err="1" smtClean="0"/>
              <a:t>så</a:t>
            </a:r>
            <a:r>
              <a:rPr lang="en-US" baseline="0" dirty="0" smtClean="0"/>
              <a:t> </a:t>
            </a:r>
            <a:r>
              <a:rPr lang="en-US" baseline="0" dirty="0" err="1" smtClean="0"/>
              <a:t>kommer</a:t>
            </a:r>
            <a:r>
              <a:rPr lang="en-US" baseline="0" dirty="0" smtClean="0"/>
              <a:t> de </a:t>
            </a:r>
            <a:r>
              <a:rPr lang="en-US" baseline="0" dirty="0" err="1" smtClean="0"/>
              <a:t>att</a:t>
            </a:r>
            <a:r>
              <a:rPr lang="en-US" baseline="0" dirty="0" smtClean="0"/>
              <a:t> </a:t>
            </a:r>
            <a:r>
              <a:rPr lang="en-US" baseline="0" dirty="0" err="1" smtClean="0"/>
              <a:t>väljas</a:t>
            </a:r>
            <a:r>
              <a:rPr lang="en-US" baseline="0" dirty="0" smtClean="0"/>
              <a:t>, </a:t>
            </a:r>
            <a:r>
              <a:rPr lang="en-US" baseline="0" dirty="0" err="1" smtClean="0"/>
              <a:t>och</a:t>
            </a:r>
            <a:r>
              <a:rPr lang="en-US" baseline="0" dirty="0" smtClean="0"/>
              <a:t> </a:t>
            </a:r>
            <a:r>
              <a:rPr lang="en-US" baseline="0" dirty="0" err="1" smtClean="0"/>
              <a:t>gör</a:t>
            </a:r>
            <a:r>
              <a:rPr lang="en-US" baseline="0" dirty="0" smtClean="0"/>
              <a:t> de </a:t>
            </a:r>
            <a:r>
              <a:rPr lang="en-US" baseline="0" dirty="0" err="1" smtClean="0"/>
              <a:t>det</a:t>
            </a:r>
            <a:r>
              <a:rPr lang="en-US" baseline="0" dirty="0" smtClean="0"/>
              <a:t> </a:t>
            </a:r>
            <a:r>
              <a:rPr lang="en-US" baseline="0" dirty="0" err="1" smtClean="0"/>
              <a:t>så</a:t>
            </a:r>
            <a:r>
              <a:rPr lang="en-US" baseline="0" dirty="0" smtClean="0"/>
              <a:t> </a:t>
            </a:r>
            <a:r>
              <a:rPr lang="en-US" baseline="0" dirty="0" err="1" smtClean="0"/>
              <a:t>behövs</a:t>
            </a:r>
            <a:r>
              <a:rPr lang="en-US" baseline="0" dirty="0" smtClean="0"/>
              <a:t> </a:t>
            </a:r>
            <a:r>
              <a:rPr lang="en-US" baseline="0" dirty="0" err="1" smtClean="0"/>
              <a:t>det</a:t>
            </a:r>
            <a:r>
              <a:rPr lang="en-US" baseline="0" dirty="0" smtClean="0"/>
              <a:t> </a:t>
            </a:r>
            <a:r>
              <a:rPr lang="en-US" baseline="0" dirty="0" err="1" smtClean="0"/>
              <a:t>bara</a:t>
            </a:r>
            <a:r>
              <a:rPr lang="en-US" baseline="0" dirty="0" smtClean="0"/>
              <a:t> 2 </a:t>
            </a:r>
            <a:r>
              <a:rPr lang="en-US" baseline="0" dirty="0" err="1" smtClean="0"/>
              <a:t>replikor</a:t>
            </a:r>
            <a:r>
              <a:rPr lang="en-US" baseline="0" dirty="0" smtClean="0"/>
              <a:t>, </a:t>
            </a:r>
            <a:r>
              <a:rPr lang="en-US" baseline="0" dirty="0" err="1" smtClean="0"/>
              <a:t>medans</a:t>
            </a:r>
            <a:r>
              <a:rPr lang="en-US" baseline="0" dirty="0" smtClean="0"/>
              <a:t> </a:t>
            </a:r>
            <a:r>
              <a:rPr lang="en-US" baseline="0" dirty="0" err="1" smtClean="0"/>
              <a:t>det</a:t>
            </a:r>
            <a:r>
              <a:rPr lang="en-US" baseline="0" dirty="0" smtClean="0"/>
              <a:t> </a:t>
            </a:r>
            <a:r>
              <a:rPr lang="en-US" baseline="0" dirty="0" err="1" smtClean="0"/>
              <a:t>behövs</a:t>
            </a:r>
            <a:r>
              <a:rPr lang="en-US" baseline="0" dirty="0" smtClean="0"/>
              <a:t> 3 </a:t>
            </a:r>
            <a:r>
              <a:rPr lang="en-US" baseline="0" dirty="0" err="1" smtClean="0"/>
              <a:t>annars</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65</a:t>
            </a:fld>
            <a:endParaRPr lang="en-US"/>
          </a:p>
        </p:txBody>
      </p:sp>
    </p:spTree>
    <p:extLst>
      <p:ext uri="{BB962C8B-B14F-4D97-AF65-F5344CB8AC3E}">
        <p14:creationId xmlns:p14="http://schemas.microsoft.com/office/powerpoint/2010/main" val="18216532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Här</a:t>
            </a:r>
            <a:r>
              <a:rPr lang="en-US" dirty="0" smtClean="0"/>
              <a:t> </a:t>
            </a:r>
            <a:r>
              <a:rPr lang="en-US" dirty="0" err="1" smtClean="0"/>
              <a:t>ser</a:t>
            </a:r>
            <a:r>
              <a:rPr lang="en-US" dirty="0" smtClean="0"/>
              <a:t> vi</a:t>
            </a:r>
            <a:r>
              <a:rPr lang="en-US" baseline="0" dirty="0" smtClean="0"/>
              <a:t> </a:t>
            </a:r>
            <a:r>
              <a:rPr lang="en-US" baseline="0" dirty="0" err="1" smtClean="0"/>
              <a:t>antalet</a:t>
            </a:r>
            <a:r>
              <a:rPr lang="en-US" baseline="0" dirty="0" smtClean="0"/>
              <a:t> </a:t>
            </a:r>
            <a:r>
              <a:rPr lang="en-US" baseline="0" dirty="0" err="1" smtClean="0"/>
              <a:t>replikor</a:t>
            </a:r>
            <a:r>
              <a:rPr lang="en-US" baseline="0" dirty="0" smtClean="0"/>
              <a:t> per nod </a:t>
            </a:r>
            <a:r>
              <a:rPr lang="en-US" baseline="0" dirty="0" err="1" smtClean="0"/>
              <a:t>för</a:t>
            </a:r>
            <a:r>
              <a:rPr lang="en-US" baseline="0" dirty="0" smtClean="0"/>
              <a:t> de </a:t>
            </a:r>
            <a:r>
              <a:rPr lang="en-US" baseline="0" dirty="0" err="1" smtClean="0"/>
              <a:t>minst</a:t>
            </a:r>
            <a:r>
              <a:rPr lang="en-US" baseline="0" dirty="0" smtClean="0"/>
              <a:t> </a:t>
            </a:r>
            <a:r>
              <a:rPr lang="en-US" baseline="0" dirty="0" err="1" smtClean="0"/>
              <a:t>tillförlitliga</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66</a:t>
            </a:fld>
            <a:endParaRPr lang="en-US"/>
          </a:p>
        </p:txBody>
      </p:sp>
    </p:spTree>
    <p:extLst>
      <p:ext uri="{BB962C8B-B14F-4D97-AF65-F5344CB8AC3E}">
        <p14:creationId xmlns:p14="http://schemas.microsoft.com/office/powerpoint/2010/main" val="67608694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Här</a:t>
            </a:r>
            <a:r>
              <a:rPr lang="en-US" dirty="0" smtClean="0"/>
              <a:t> </a:t>
            </a:r>
            <a:r>
              <a:rPr lang="en-US" dirty="0" err="1" smtClean="0"/>
              <a:t>ser</a:t>
            </a:r>
            <a:r>
              <a:rPr lang="en-US" dirty="0" smtClean="0"/>
              <a:t> vi</a:t>
            </a:r>
            <a:r>
              <a:rPr lang="en-US" baseline="0" dirty="0" smtClean="0"/>
              <a:t> </a:t>
            </a:r>
            <a:r>
              <a:rPr lang="en-US" baseline="0" dirty="0" err="1" smtClean="0"/>
              <a:t>antalet</a:t>
            </a:r>
            <a:r>
              <a:rPr lang="en-US" baseline="0" dirty="0" smtClean="0"/>
              <a:t> </a:t>
            </a:r>
            <a:r>
              <a:rPr lang="en-US" baseline="0" dirty="0" err="1" smtClean="0"/>
              <a:t>replikor</a:t>
            </a:r>
            <a:r>
              <a:rPr lang="en-US" baseline="0" dirty="0" smtClean="0"/>
              <a:t> per nod </a:t>
            </a:r>
            <a:r>
              <a:rPr lang="en-US" baseline="0" dirty="0" err="1" smtClean="0"/>
              <a:t>för</a:t>
            </a:r>
            <a:r>
              <a:rPr lang="en-US" baseline="0" dirty="0" smtClean="0"/>
              <a:t> de </a:t>
            </a:r>
            <a:r>
              <a:rPr lang="en-US" baseline="0" dirty="0" err="1" smtClean="0"/>
              <a:t>näst</a:t>
            </a:r>
            <a:r>
              <a:rPr lang="en-US" baseline="0" dirty="0" smtClean="0"/>
              <a:t> </a:t>
            </a:r>
            <a:r>
              <a:rPr lang="en-US" baseline="0" dirty="0" err="1" smtClean="0"/>
              <a:t>mest</a:t>
            </a:r>
            <a:r>
              <a:rPr lang="en-US" baseline="0" dirty="0" smtClean="0"/>
              <a:t> </a:t>
            </a:r>
            <a:r>
              <a:rPr lang="en-US" baseline="0" dirty="0" err="1" smtClean="0"/>
              <a:t>tillförlitliga</a:t>
            </a:r>
            <a:r>
              <a:rPr lang="en-US" baseline="0" dirty="0" smtClean="0"/>
              <a:t>. </a:t>
            </a:r>
            <a:endParaRPr lang="en-US" dirty="0" smtClean="0"/>
          </a:p>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67</a:t>
            </a:fld>
            <a:endParaRPr lang="en-US"/>
          </a:p>
        </p:txBody>
      </p:sp>
    </p:spTree>
    <p:extLst>
      <p:ext uri="{BB962C8B-B14F-4D97-AF65-F5344CB8AC3E}">
        <p14:creationId xmlns:p14="http://schemas.microsoft.com/office/powerpoint/2010/main" val="8533457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Applikationen</a:t>
            </a:r>
            <a:r>
              <a:rPr lang="en-US" baseline="0" dirty="0" smtClean="0"/>
              <a:t> vi </a:t>
            </a:r>
            <a:r>
              <a:rPr lang="en-US" baseline="0" dirty="0" err="1" smtClean="0"/>
              <a:t>tänker</a:t>
            </a:r>
            <a:r>
              <a:rPr lang="en-US" baseline="0" dirty="0" smtClean="0"/>
              <a:t> </a:t>
            </a:r>
            <a:r>
              <a:rPr lang="en-US" baseline="0" dirty="0" err="1" smtClean="0"/>
              <a:t>oss</a:t>
            </a:r>
            <a:r>
              <a:rPr lang="en-US" baseline="0" dirty="0" smtClean="0"/>
              <a:t> </a:t>
            </a:r>
            <a:r>
              <a:rPr lang="en-US" baseline="0" dirty="0" err="1" smtClean="0"/>
              <a:t>är</a:t>
            </a:r>
            <a:r>
              <a:rPr lang="en-US" baseline="0" dirty="0" smtClean="0"/>
              <a:t> </a:t>
            </a:r>
            <a:r>
              <a:rPr lang="en-US" baseline="0" dirty="0" err="1" smtClean="0"/>
              <a:t>i</a:t>
            </a:r>
            <a:r>
              <a:rPr lang="en-US" baseline="0" dirty="0" smtClean="0"/>
              <a:t> </a:t>
            </a:r>
            <a:r>
              <a:rPr lang="en-US" baseline="0" dirty="0" err="1" smtClean="0"/>
              <a:t>dess</a:t>
            </a:r>
            <a:r>
              <a:rPr lang="en-US" baseline="0" dirty="0" smtClean="0"/>
              <a:t> </a:t>
            </a:r>
            <a:r>
              <a:rPr lang="en-US" baseline="0" dirty="0" err="1" smtClean="0"/>
              <a:t>enklaste</a:t>
            </a:r>
            <a:r>
              <a:rPr lang="en-US" baseline="0" dirty="0" smtClean="0"/>
              <a:t> fall </a:t>
            </a:r>
            <a:r>
              <a:rPr lang="en-US" baseline="0" dirty="0" err="1" smtClean="0"/>
              <a:t>bestånde</a:t>
            </a:r>
            <a:r>
              <a:rPr lang="en-US" baseline="0" dirty="0" smtClean="0"/>
              <a:t> </a:t>
            </a:r>
            <a:r>
              <a:rPr lang="en-US" baseline="0" dirty="0" err="1" smtClean="0"/>
              <a:t>av</a:t>
            </a:r>
            <a:r>
              <a:rPr lang="en-US" baseline="0" dirty="0" smtClean="0"/>
              <a:t> 3 </a:t>
            </a:r>
            <a:r>
              <a:rPr lang="en-US" baseline="0" dirty="0" err="1" smtClean="0"/>
              <a:t>delar</a:t>
            </a:r>
            <a:r>
              <a:rPr lang="en-US" baseline="0" dirty="0" smtClean="0"/>
              <a:t>. En </a:t>
            </a:r>
            <a:r>
              <a:rPr lang="en-US" baseline="0" dirty="0" err="1" smtClean="0"/>
              <a:t>producent</a:t>
            </a:r>
            <a:r>
              <a:rPr lang="en-US" baseline="0" dirty="0" smtClean="0"/>
              <a:t>, </a:t>
            </a:r>
            <a:r>
              <a:rPr lang="en-US" baseline="0" dirty="0" err="1" smtClean="0"/>
              <a:t>som</a:t>
            </a:r>
            <a:r>
              <a:rPr lang="en-US" baseline="0" dirty="0" smtClean="0"/>
              <a:t> </a:t>
            </a:r>
            <a:r>
              <a:rPr lang="en-US" baseline="0" dirty="0" err="1" smtClean="0"/>
              <a:t>producerar</a:t>
            </a:r>
            <a:r>
              <a:rPr lang="en-US" baseline="0" dirty="0" smtClean="0"/>
              <a:t> </a:t>
            </a:r>
            <a:r>
              <a:rPr lang="en-US" baseline="0" dirty="0" err="1" smtClean="0"/>
              <a:t>någon</a:t>
            </a:r>
            <a:r>
              <a:rPr lang="en-US" baseline="0" dirty="0" smtClean="0"/>
              <a:t> form </a:t>
            </a:r>
            <a:r>
              <a:rPr lang="en-US" baseline="0" dirty="0" err="1" smtClean="0"/>
              <a:t>av</a:t>
            </a:r>
            <a:r>
              <a:rPr lang="en-US" baseline="0" dirty="0" smtClean="0"/>
              <a:t> data </a:t>
            </a:r>
            <a:r>
              <a:rPr lang="en-US" baseline="0" dirty="0" err="1" smtClean="0"/>
              <a:t>som</a:t>
            </a:r>
            <a:r>
              <a:rPr lang="en-US" baseline="0" dirty="0" smtClean="0"/>
              <a:t> </a:t>
            </a:r>
            <a:r>
              <a:rPr lang="en-US" baseline="0" dirty="0" err="1" smtClean="0"/>
              <a:t>måste</a:t>
            </a:r>
            <a:r>
              <a:rPr lang="en-US" baseline="0" dirty="0" smtClean="0"/>
              <a:t> </a:t>
            </a:r>
            <a:r>
              <a:rPr lang="en-US" baseline="0" dirty="0" err="1" smtClean="0"/>
              <a:t>behandlas</a:t>
            </a:r>
            <a:r>
              <a:rPr lang="en-US" baseline="0" dirty="0" smtClean="0"/>
              <a:t>. </a:t>
            </a:r>
            <a:r>
              <a:rPr lang="en-US" baseline="0" dirty="0" err="1" smtClean="0"/>
              <a:t>Datan</a:t>
            </a:r>
            <a:r>
              <a:rPr lang="en-US" baseline="0" dirty="0" smtClean="0"/>
              <a:t> </a:t>
            </a:r>
            <a:r>
              <a:rPr lang="en-US" baseline="0" dirty="0" err="1" smtClean="0"/>
              <a:t>skickas</a:t>
            </a:r>
            <a:r>
              <a:rPr lang="en-US" baseline="0" dirty="0" smtClean="0"/>
              <a:t> till en </a:t>
            </a:r>
            <a:r>
              <a:rPr lang="en-US" baseline="0" dirty="0" err="1" smtClean="0"/>
              <a:t>tjänst</a:t>
            </a:r>
            <a:r>
              <a:rPr lang="en-US" baseline="0" dirty="0" smtClean="0"/>
              <a:t> </a:t>
            </a:r>
            <a:r>
              <a:rPr lang="en-US" baseline="0" dirty="0" err="1" smtClean="0"/>
              <a:t>som</a:t>
            </a:r>
            <a:r>
              <a:rPr lang="en-US" baseline="0" dirty="0" smtClean="0"/>
              <a:t> </a:t>
            </a:r>
            <a:r>
              <a:rPr lang="en-US" baseline="0" dirty="0" err="1" smtClean="0"/>
              <a:t>gör</a:t>
            </a:r>
            <a:r>
              <a:rPr lang="en-US" baseline="0" dirty="0" smtClean="0"/>
              <a:t> </a:t>
            </a:r>
            <a:r>
              <a:rPr lang="en-US" baseline="0" dirty="0" err="1" smtClean="0"/>
              <a:t>beräkningar</a:t>
            </a:r>
            <a:r>
              <a:rPr lang="en-US" baseline="0" dirty="0" smtClean="0"/>
              <a:t> </a:t>
            </a:r>
            <a:r>
              <a:rPr lang="en-US" baseline="0" dirty="0" err="1" smtClean="0"/>
              <a:t>på</a:t>
            </a:r>
            <a:r>
              <a:rPr lang="en-US" baseline="0" dirty="0" smtClean="0"/>
              <a:t> </a:t>
            </a:r>
            <a:r>
              <a:rPr lang="en-US" baseline="0" dirty="0" err="1" smtClean="0"/>
              <a:t>datan</a:t>
            </a:r>
            <a:r>
              <a:rPr lang="en-US" baseline="0" dirty="0" smtClean="0"/>
              <a:t> </a:t>
            </a:r>
            <a:r>
              <a:rPr lang="en-US" baseline="0" dirty="0" err="1" smtClean="0"/>
              <a:t>och</a:t>
            </a:r>
            <a:r>
              <a:rPr lang="en-US" baseline="0" dirty="0" smtClean="0"/>
              <a:t> </a:t>
            </a:r>
            <a:r>
              <a:rPr lang="en-US" baseline="0" dirty="0" err="1" smtClean="0"/>
              <a:t>skickar</a:t>
            </a:r>
            <a:r>
              <a:rPr lang="en-US" baseline="0" dirty="0" smtClean="0"/>
              <a:t> </a:t>
            </a:r>
            <a:r>
              <a:rPr lang="en-US" baseline="0" dirty="0" err="1" smtClean="0"/>
              <a:t>resultatet</a:t>
            </a:r>
            <a:r>
              <a:rPr lang="en-US" baseline="0" dirty="0" smtClean="0"/>
              <a:t> till en </a:t>
            </a:r>
            <a:r>
              <a:rPr lang="en-US" baseline="0" dirty="0" err="1" smtClean="0"/>
              <a:t>konsument</a:t>
            </a:r>
            <a:r>
              <a:rPr lang="en-US" baseline="0" dirty="0" smtClean="0"/>
              <a:t>.</a:t>
            </a:r>
          </a:p>
          <a:p>
            <a:endParaRPr lang="en-US" baseline="0" dirty="0" smtClean="0"/>
          </a:p>
          <a:p>
            <a:r>
              <a:rPr lang="en-US" baseline="0" dirty="0" smtClean="0"/>
              <a:t>Vid </a:t>
            </a:r>
            <a:r>
              <a:rPr lang="en-US" baseline="0" dirty="0" err="1" smtClean="0"/>
              <a:t>replicering</a:t>
            </a:r>
            <a:r>
              <a:rPr lang="en-US" baseline="0" dirty="0" smtClean="0"/>
              <a:t> </a:t>
            </a:r>
            <a:r>
              <a:rPr lang="en-US" baseline="0" dirty="0" err="1" smtClean="0"/>
              <a:t>så</a:t>
            </a:r>
            <a:r>
              <a:rPr lang="en-US" baseline="0" dirty="0" smtClean="0"/>
              <a:t> </a:t>
            </a:r>
            <a:r>
              <a:rPr lang="en-US" baseline="0" dirty="0" err="1" smtClean="0"/>
              <a:t>får</a:t>
            </a:r>
            <a:r>
              <a:rPr lang="en-US" baseline="0" dirty="0" smtClean="0"/>
              <a:t> </a:t>
            </a:r>
            <a:r>
              <a:rPr lang="en-US" baseline="0" dirty="0" err="1" smtClean="0"/>
              <a:t>varje</a:t>
            </a:r>
            <a:r>
              <a:rPr lang="en-US" baseline="0" dirty="0" smtClean="0"/>
              <a:t> </a:t>
            </a:r>
            <a:r>
              <a:rPr lang="en-US" baseline="0" dirty="0" err="1" smtClean="0"/>
              <a:t>replika</a:t>
            </a:r>
            <a:r>
              <a:rPr lang="en-US" baseline="0" dirty="0" smtClean="0"/>
              <a:t> </a:t>
            </a:r>
            <a:r>
              <a:rPr lang="en-US" baseline="0" dirty="0" err="1" smtClean="0"/>
              <a:t>samma</a:t>
            </a:r>
            <a:r>
              <a:rPr lang="en-US" baseline="0" dirty="0" smtClean="0"/>
              <a:t> input. </a:t>
            </a:r>
            <a:r>
              <a:rPr lang="en-US" baseline="0" dirty="0" err="1" smtClean="0"/>
              <a:t>Replikorna</a:t>
            </a:r>
            <a:r>
              <a:rPr lang="en-US" baseline="0" dirty="0" smtClean="0"/>
              <a:t> </a:t>
            </a:r>
            <a:r>
              <a:rPr lang="en-US" baseline="0" dirty="0" err="1" smtClean="0"/>
              <a:t>kan</a:t>
            </a:r>
            <a:r>
              <a:rPr lang="en-US" baseline="0" dirty="0" smtClean="0"/>
              <a:t> dock </a:t>
            </a:r>
            <a:r>
              <a:rPr lang="en-US" baseline="0" dirty="0" err="1" smtClean="0"/>
              <a:t>vara</a:t>
            </a:r>
            <a:r>
              <a:rPr lang="en-US" baseline="0" dirty="0" smtClean="0"/>
              <a:t> lite I </a:t>
            </a:r>
            <a:r>
              <a:rPr lang="en-US" baseline="0" dirty="0" err="1" smtClean="0"/>
              <a:t>ofas</a:t>
            </a:r>
            <a:r>
              <a:rPr lang="en-US" baseline="0" dirty="0" smtClean="0"/>
              <a:t>, men timing issues </a:t>
            </a:r>
            <a:r>
              <a:rPr lang="en-US" baseline="0" dirty="0" err="1" smtClean="0"/>
              <a:t>undvikes</a:t>
            </a:r>
            <a:r>
              <a:rPr lang="en-US" baseline="0" dirty="0" smtClean="0"/>
              <a:t> </a:t>
            </a:r>
            <a:r>
              <a:rPr lang="en-US" baseline="0" dirty="0" err="1" smtClean="0"/>
              <a:t>genom</a:t>
            </a:r>
            <a:r>
              <a:rPr lang="en-US" baseline="0" dirty="0" smtClean="0"/>
              <a:t> </a:t>
            </a:r>
            <a:r>
              <a:rPr lang="en-US" baseline="0" dirty="0" err="1" smtClean="0"/>
              <a:t>att</a:t>
            </a:r>
            <a:r>
              <a:rPr lang="en-US" baseline="0" dirty="0" smtClean="0"/>
              <a:t> anta </a:t>
            </a:r>
            <a:r>
              <a:rPr lang="en-US" baseline="0" dirty="0" err="1" smtClean="0"/>
              <a:t>att</a:t>
            </a:r>
            <a:r>
              <a:rPr lang="en-US" baseline="0" dirty="0" smtClean="0"/>
              <a:t> </a:t>
            </a:r>
            <a:r>
              <a:rPr lang="en-US" baseline="0" dirty="0" err="1" smtClean="0"/>
              <a:t>replikorna</a:t>
            </a:r>
            <a:r>
              <a:rPr lang="en-US" baseline="0" dirty="0" smtClean="0"/>
              <a:t> </a:t>
            </a:r>
            <a:r>
              <a:rPr lang="en-US" baseline="0" dirty="0" err="1" smtClean="0"/>
              <a:t>inte</a:t>
            </a:r>
            <a:r>
              <a:rPr lang="en-US" baseline="0" dirty="0" smtClean="0"/>
              <a:t> </a:t>
            </a:r>
            <a:r>
              <a:rPr lang="en-US" baseline="0" dirty="0" err="1" smtClean="0"/>
              <a:t>gör</a:t>
            </a:r>
            <a:r>
              <a:rPr lang="en-US" baseline="0" dirty="0" smtClean="0"/>
              <a:t> </a:t>
            </a:r>
            <a:r>
              <a:rPr lang="en-US" baseline="0" dirty="0" err="1" smtClean="0"/>
              <a:t>några</a:t>
            </a:r>
            <a:r>
              <a:rPr lang="en-US" baseline="0" dirty="0" smtClean="0"/>
              <a:t> </a:t>
            </a:r>
            <a:r>
              <a:rPr lang="en-US" baseline="0" dirty="0" err="1" smtClean="0"/>
              <a:t>externa</a:t>
            </a:r>
            <a:r>
              <a:rPr lang="en-US" baseline="0" dirty="0" smtClean="0"/>
              <a:t> requests </a:t>
            </a:r>
            <a:r>
              <a:rPr lang="en-US" baseline="0" dirty="0" err="1" smtClean="0"/>
              <a:t>där</a:t>
            </a:r>
            <a:r>
              <a:rPr lang="en-US" baseline="0" dirty="0" smtClean="0"/>
              <a:t> </a:t>
            </a:r>
            <a:r>
              <a:rPr lang="en-US" baseline="0" dirty="0" err="1" smtClean="0"/>
              <a:t>resultatet</a:t>
            </a:r>
            <a:r>
              <a:rPr lang="en-US" baseline="0" dirty="0" smtClean="0"/>
              <a:t> </a:t>
            </a:r>
            <a:r>
              <a:rPr lang="en-US" baseline="0" dirty="0" err="1" smtClean="0"/>
              <a:t>påverkas</a:t>
            </a:r>
            <a:r>
              <a:rPr lang="en-US" baseline="0" dirty="0" smtClean="0"/>
              <a:t> </a:t>
            </a:r>
            <a:r>
              <a:rPr lang="en-US" baseline="0" dirty="0" err="1" smtClean="0"/>
              <a:t>av</a:t>
            </a:r>
            <a:r>
              <a:rPr lang="en-US" baseline="0" dirty="0" smtClean="0"/>
              <a:t> </a:t>
            </a:r>
            <a:r>
              <a:rPr lang="en-US" baseline="0" dirty="0" err="1" smtClean="0"/>
              <a:t>när</a:t>
            </a:r>
            <a:r>
              <a:rPr lang="en-US" baseline="0" dirty="0" smtClean="0"/>
              <a:t> </a:t>
            </a:r>
            <a:r>
              <a:rPr lang="en-US" baseline="0" dirty="0" err="1" smtClean="0"/>
              <a:t>requestet</a:t>
            </a:r>
            <a:r>
              <a:rPr lang="en-US" baseline="0" dirty="0" smtClean="0"/>
              <a:t> </a:t>
            </a:r>
            <a:r>
              <a:rPr lang="en-US" baseline="0" dirty="0" err="1" smtClean="0"/>
              <a:t>gjordes</a:t>
            </a:r>
            <a:r>
              <a:rPr lang="en-US" baseline="0" dirty="0" smtClean="0"/>
              <a:t>. Vi </a:t>
            </a:r>
            <a:r>
              <a:rPr lang="en-US" baseline="0" dirty="0" err="1" smtClean="0"/>
              <a:t>antar</a:t>
            </a:r>
            <a:r>
              <a:rPr lang="en-US" baseline="0" dirty="0" smtClean="0"/>
              <a:t> </a:t>
            </a:r>
            <a:r>
              <a:rPr lang="en-US" baseline="0" dirty="0" err="1" smtClean="0"/>
              <a:t>alltså</a:t>
            </a:r>
            <a:r>
              <a:rPr lang="en-US" baseline="0" dirty="0" smtClean="0"/>
              <a:t> </a:t>
            </a:r>
            <a:r>
              <a:rPr lang="en-US" baseline="0" dirty="0" err="1" smtClean="0"/>
              <a:t>deterministiska</a:t>
            </a:r>
            <a:r>
              <a:rPr lang="en-US" baseline="0" dirty="0" smtClean="0"/>
              <a:t> </a:t>
            </a:r>
            <a:r>
              <a:rPr lang="en-US" baseline="0" dirty="0" err="1" smtClean="0"/>
              <a:t>beräkningar</a:t>
            </a:r>
            <a:r>
              <a:rPr lang="en-US" baseline="0" dirty="0" smtClean="0"/>
              <a:t> </a:t>
            </a:r>
            <a:r>
              <a:rPr lang="en-US" baseline="0" dirty="0" err="1" smtClean="0"/>
              <a:t>av</a:t>
            </a:r>
            <a:r>
              <a:rPr lang="en-US" baseline="0" dirty="0" smtClean="0"/>
              <a:t> </a:t>
            </a:r>
            <a:r>
              <a:rPr lang="en-US" baseline="0" dirty="0" err="1" smtClean="0"/>
              <a:t>inputen</a:t>
            </a:r>
            <a:r>
              <a:rPr lang="en-US" baseline="0" dirty="0" smtClean="0"/>
              <a:t>, </a:t>
            </a:r>
            <a:r>
              <a:rPr lang="en-US" baseline="0" dirty="0" err="1" smtClean="0"/>
              <a:t>så</a:t>
            </a:r>
            <a:r>
              <a:rPr lang="en-US" baseline="0" dirty="0" smtClean="0"/>
              <a:t> </a:t>
            </a:r>
            <a:r>
              <a:rPr lang="en-US" baseline="0" dirty="0" err="1" smtClean="0"/>
              <a:t>att</a:t>
            </a:r>
            <a:r>
              <a:rPr lang="en-US" baseline="0" dirty="0" smtClean="0"/>
              <a:t> </a:t>
            </a:r>
            <a:r>
              <a:rPr lang="en-US" baseline="0" dirty="0" err="1" smtClean="0"/>
              <a:t>förutsatt</a:t>
            </a:r>
            <a:r>
              <a:rPr lang="en-US" baseline="0" dirty="0" smtClean="0"/>
              <a:t> </a:t>
            </a:r>
            <a:r>
              <a:rPr lang="en-US" baseline="0" dirty="0" err="1" smtClean="0"/>
              <a:t>att</a:t>
            </a:r>
            <a:r>
              <a:rPr lang="en-US" baseline="0" dirty="0" smtClean="0"/>
              <a:t> </a:t>
            </a:r>
            <a:r>
              <a:rPr lang="en-US" baseline="0" dirty="0" err="1" smtClean="0"/>
              <a:t>alla</a:t>
            </a:r>
            <a:r>
              <a:rPr lang="en-US" baseline="0" dirty="0" smtClean="0"/>
              <a:t> </a:t>
            </a:r>
            <a:r>
              <a:rPr lang="en-US" baseline="0" dirty="0" err="1" smtClean="0"/>
              <a:t>replikor</a:t>
            </a:r>
            <a:r>
              <a:rPr lang="en-US" baseline="0" dirty="0" smtClean="0"/>
              <a:t> </a:t>
            </a:r>
            <a:r>
              <a:rPr lang="en-US" baseline="0" dirty="0" err="1" smtClean="0"/>
              <a:t>får</a:t>
            </a:r>
            <a:r>
              <a:rPr lang="en-US" baseline="0" dirty="0" smtClean="0"/>
              <a:t> </a:t>
            </a:r>
            <a:r>
              <a:rPr lang="en-US" baseline="0" dirty="0" err="1" smtClean="0"/>
              <a:t>samma</a:t>
            </a:r>
            <a:r>
              <a:rPr lang="en-US" baseline="0" dirty="0" smtClean="0"/>
              <a:t> input, </a:t>
            </a:r>
            <a:r>
              <a:rPr lang="en-US" baseline="0" dirty="0" err="1" smtClean="0"/>
              <a:t>så</a:t>
            </a:r>
            <a:r>
              <a:rPr lang="en-US" baseline="0" dirty="0" smtClean="0"/>
              <a:t> </a:t>
            </a:r>
            <a:r>
              <a:rPr lang="en-US" baseline="0" dirty="0" err="1" smtClean="0"/>
              <a:t>kommer</a:t>
            </a:r>
            <a:r>
              <a:rPr lang="en-US" baseline="0" dirty="0" smtClean="0"/>
              <a:t> de </a:t>
            </a:r>
            <a:r>
              <a:rPr lang="en-US" baseline="0" dirty="0" err="1" smtClean="0"/>
              <a:t>även</a:t>
            </a:r>
            <a:r>
              <a:rPr lang="en-US" baseline="0" dirty="0" smtClean="0"/>
              <a:t> </a:t>
            </a:r>
            <a:r>
              <a:rPr lang="en-US" baseline="0" dirty="0" err="1" smtClean="0"/>
              <a:t>att</a:t>
            </a:r>
            <a:r>
              <a:rPr lang="en-US" baseline="0" dirty="0" smtClean="0"/>
              <a:t> </a:t>
            </a:r>
            <a:r>
              <a:rPr lang="en-US" baseline="0" dirty="0" err="1" smtClean="0"/>
              <a:t>producera</a:t>
            </a:r>
            <a:r>
              <a:rPr lang="en-US" baseline="0" dirty="0" smtClean="0"/>
              <a:t> </a:t>
            </a:r>
            <a:r>
              <a:rPr lang="en-US" baseline="0" dirty="0" err="1" smtClean="0"/>
              <a:t>samma</a:t>
            </a:r>
            <a:r>
              <a:rPr lang="en-US" baseline="0" dirty="0" smtClean="0"/>
              <a:t> </a:t>
            </a:r>
            <a:r>
              <a:rPr lang="en-US" baseline="0" dirty="0" err="1" smtClean="0"/>
              <a:t>resultat</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7</a:t>
            </a:fld>
            <a:endParaRPr lang="en-US"/>
          </a:p>
        </p:txBody>
      </p:sp>
    </p:spTree>
    <p:extLst>
      <p:ext uri="{BB962C8B-B14F-4D97-AF65-F5344CB8AC3E}">
        <p14:creationId xmlns:p14="http://schemas.microsoft.com/office/powerpoint/2010/main" val="98143462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Här</a:t>
            </a:r>
            <a:r>
              <a:rPr lang="en-US" dirty="0" smtClean="0"/>
              <a:t> </a:t>
            </a:r>
            <a:r>
              <a:rPr lang="en-US" dirty="0" err="1" smtClean="0"/>
              <a:t>ser</a:t>
            </a:r>
            <a:r>
              <a:rPr lang="en-US" dirty="0" smtClean="0"/>
              <a:t> vi</a:t>
            </a:r>
            <a:r>
              <a:rPr lang="en-US" baseline="0" dirty="0" smtClean="0"/>
              <a:t> </a:t>
            </a:r>
            <a:r>
              <a:rPr lang="en-US" baseline="0" dirty="0" err="1" smtClean="0"/>
              <a:t>antalet</a:t>
            </a:r>
            <a:r>
              <a:rPr lang="en-US" baseline="0" dirty="0" smtClean="0"/>
              <a:t> </a:t>
            </a:r>
            <a:r>
              <a:rPr lang="en-US" baseline="0" dirty="0" err="1" smtClean="0"/>
              <a:t>replikor</a:t>
            </a:r>
            <a:r>
              <a:rPr lang="en-US" baseline="0" dirty="0" smtClean="0"/>
              <a:t> per nod </a:t>
            </a:r>
            <a:r>
              <a:rPr lang="en-US" baseline="0" dirty="0" err="1" smtClean="0"/>
              <a:t>för</a:t>
            </a:r>
            <a:r>
              <a:rPr lang="en-US" baseline="0" dirty="0" smtClean="0"/>
              <a:t> de </a:t>
            </a:r>
            <a:r>
              <a:rPr lang="en-US" baseline="0" dirty="0" err="1" smtClean="0"/>
              <a:t>mest</a:t>
            </a:r>
            <a:r>
              <a:rPr lang="en-US" baseline="0" dirty="0" smtClean="0"/>
              <a:t> </a:t>
            </a:r>
            <a:r>
              <a:rPr lang="en-US" baseline="0" dirty="0" err="1" smtClean="0"/>
              <a:t>tillförlitliga</a:t>
            </a:r>
            <a:r>
              <a:rPr lang="en-US" baseline="0" dirty="0" smtClean="0"/>
              <a:t>. </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68</a:t>
            </a:fld>
            <a:endParaRPr lang="en-US"/>
          </a:p>
        </p:txBody>
      </p:sp>
    </p:spTree>
    <p:extLst>
      <p:ext uri="{BB962C8B-B14F-4D97-AF65-F5344CB8AC3E}">
        <p14:creationId xmlns:p14="http://schemas.microsoft.com/office/powerpoint/2010/main" val="128563733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Här</a:t>
            </a:r>
            <a:r>
              <a:rPr lang="en-US" baseline="0" dirty="0" smtClean="0"/>
              <a:t> </a:t>
            </a:r>
            <a:r>
              <a:rPr lang="en-US" baseline="0" dirty="0" err="1" smtClean="0"/>
              <a:t>ser</a:t>
            </a:r>
            <a:r>
              <a:rPr lang="en-US" baseline="0" dirty="0" smtClean="0"/>
              <a:t> vi </a:t>
            </a:r>
            <a:r>
              <a:rPr lang="en-US" baseline="0" dirty="0" err="1" smtClean="0"/>
              <a:t>att</a:t>
            </a:r>
            <a:r>
              <a:rPr lang="en-US" baseline="0" dirty="0" smtClean="0"/>
              <a:t> </a:t>
            </a:r>
            <a:r>
              <a:rPr lang="en-US" baseline="0" dirty="0" err="1" smtClean="0"/>
              <a:t>repliceringstiden</a:t>
            </a:r>
            <a:r>
              <a:rPr lang="en-US" baseline="0" dirty="0" smtClean="0"/>
              <a:t> </a:t>
            </a:r>
            <a:r>
              <a:rPr lang="en-US" baseline="0" dirty="0" err="1" smtClean="0"/>
              <a:t>snabbt</a:t>
            </a:r>
            <a:r>
              <a:rPr lang="en-US" baseline="0" dirty="0" smtClean="0"/>
              <a:t> </a:t>
            </a:r>
            <a:r>
              <a:rPr lang="en-US" baseline="0" dirty="0" err="1" smtClean="0"/>
              <a:t>ökar</a:t>
            </a:r>
            <a:r>
              <a:rPr lang="en-US" baseline="0" dirty="0" smtClean="0"/>
              <a:t> </a:t>
            </a:r>
            <a:r>
              <a:rPr lang="en-US" baseline="0" dirty="0" err="1" smtClean="0"/>
              <a:t>efter</a:t>
            </a:r>
            <a:r>
              <a:rPr lang="en-US" baseline="0" dirty="0" smtClean="0"/>
              <a:t> 200 </a:t>
            </a:r>
            <a:r>
              <a:rPr lang="en-US" baseline="0" dirty="0" err="1" smtClean="0"/>
              <a:t>mb</a:t>
            </a:r>
            <a:r>
              <a:rPr lang="en-US" baseline="0" dirty="0" smtClean="0"/>
              <a:t> </a:t>
            </a:r>
            <a:r>
              <a:rPr lang="en-US" baseline="0" dirty="0" err="1" smtClean="0"/>
              <a:t>för</a:t>
            </a:r>
            <a:r>
              <a:rPr lang="en-US" baseline="0" dirty="0" smtClean="0"/>
              <a:t> </a:t>
            </a:r>
            <a:r>
              <a:rPr lang="en-US" baseline="0" dirty="0" err="1" smtClean="0"/>
              <a:t>laptopen</a:t>
            </a:r>
            <a:r>
              <a:rPr lang="en-US" baseline="0" dirty="0" smtClean="0"/>
              <a:t>, </a:t>
            </a:r>
            <a:r>
              <a:rPr lang="en-US" baseline="0" dirty="0" err="1" smtClean="0"/>
              <a:t>medan</a:t>
            </a:r>
            <a:r>
              <a:rPr lang="en-US" baseline="0" dirty="0" smtClean="0"/>
              <a:t> de </a:t>
            </a:r>
            <a:r>
              <a:rPr lang="en-US" baseline="0" dirty="0" err="1" smtClean="0"/>
              <a:t>mer</a:t>
            </a:r>
            <a:r>
              <a:rPr lang="en-US" baseline="0" dirty="0" smtClean="0"/>
              <a:t> </a:t>
            </a:r>
            <a:r>
              <a:rPr lang="en-US" baseline="0" dirty="0" err="1" smtClean="0"/>
              <a:t>kraftfulla</a:t>
            </a:r>
            <a:r>
              <a:rPr lang="en-US" baseline="0" dirty="0" smtClean="0"/>
              <a:t> </a:t>
            </a:r>
            <a:r>
              <a:rPr lang="en-US" baseline="0" dirty="0" err="1" smtClean="0"/>
              <a:t>servrarna</a:t>
            </a:r>
            <a:r>
              <a:rPr lang="en-US" baseline="0" dirty="0" smtClean="0"/>
              <a:t> </a:t>
            </a:r>
            <a:r>
              <a:rPr lang="en-US" baseline="0" dirty="0" err="1" smtClean="0"/>
              <a:t>klarar</a:t>
            </a:r>
            <a:r>
              <a:rPr lang="en-US" baseline="0" dirty="0" smtClean="0"/>
              <a:t> mer.</a:t>
            </a:r>
          </a:p>
          <a:p>
            <a:endParaRPr lang="en-US" baseline="0" dirty="0" smtClean="0"/>
          </a:p>
          <a:p>
            <a:r>
              <a:rPr lang="en-US" baseline="0" dirty="0" err="1" smtClean="0"/>
              <a:t>För</a:t>
            </a:r>
            <a:r>
              <a:rPr lang="en-US" baseline="0" dirty="0" smtClean="0"/>
              <a:t> de </a:t>
            </a:r>
            <a:r>
              <a:rPr lang="en-US" baseline="0" dirty="0" err="1" smtClean="0"/>
              <a:t>högre</a:t>
            </a:r>
            <a:r>
              <a:rPr lang="en-US" baseline="0" dirty="0" smtClean="0"/>
              <a:t> </a:t>
            </a:r>
            <a:r>
              <a:rPr lang="en-US" baseline="0" dirty="0" err="1" smtClean="0"/>
              <a:t>värdena</a:t>
            </a:r>
            <a:r>
              <a:rPr lang="en-US" baseline="0" dirty="0" smtClean="0"/>
              <a:t> </a:t>
            </a:r>
            <a:r>
              <a:rPr lang="en-US" baseline="0" dirty="0" err="1" smtClean="0"/>
              <a:t>för</a:t>
            </a:r>
            <a:r>
              <a:rPr lang="en-US" baseline="0" dirty="0" smtClean="0"/>
              <a:t> </a:t>
            </a:r>
            <a:r>
              <a:rPr lang="en-US" baseline="0" dirty="0" err="1" smtClean="0"/>
              <a:t>laptopen</a:t>
            </a:r>
            <a:r>
              <a:rPr lang="en-US" baseline="0" dirty="0" smtClean="0"/>
              <a:t> </a:t>
            </a:r>
            <a:r>
              <a:rPr lang="en-US" baseline="0" dirty="0" err="1" smtClean="0"/>
              <a:t>så</a:t>
            </a:r>
            <a:r>
              <a:rPr lang="en-US" baseline="0" dirty="0" smtClean="0"/>
              <a:t> </a:t>
            </a:r>
            <a:r>
              <a:rPr lang="en-US" baseline="0" dirty="0" err="1" smtClean="0"/>
              <a:t>kollade</a:t>
            </a:r>
            <a:r>
              <a:rPr lang="en-US" baseline="0" dirty="0" smtClean="0"/>
              <a:t> vi </a:t>
            </a:r>
            <a:r>
              <a:rPr lang="en-US" baseline="0" dirty="0" err="1" smtClean="0"/>
              <a:t>tillgängligt</a:t>
            </a:r>
            <a:r>
              <a:rPr lang="en-US" baseline="0" dirty="0" smtClean="0"/>
              <a:t> ram </a:t>
            </a:r>
            <a:r>
              <a:rPr lang="en-US" baseline="0" dirty="0" err="1" smtClean="0"/>
              <a:t>och</a:t>
            </a:r>
            <a:r>
              <a:rPr lang="en-US" baseline="0" dirty="0" smtClean="0"/>
              <a:t> swap </a:t>
            </a:r>
            <a:r>
              <a:rPr lang="en-US" baseline="0" dirty="0" err="1" smtClean="0"/>
              <a:t>minne</a:t>
            </a:r>
            <a:r>
              <a:rPr lang="en-US" baseline="0" dirty="0" smtClean="0"/>
              <a:t> under </a:t>
            </a:r>
            <a:r>
              <a:rPr lang="en-US" baseline="0" dirty="0" err="1" smtClean="0"/>
              <a:t>tiden</a:t>
            </a:r>
            <a:r>
              <a:rPr lang="en-US" baseline="0" dirty="0" smtClean="0"/>
              <a:t>, </a:t>
            </a:r>
            <a:r>
              <a:rPr lang="en-US" baseline="0" dirty="0" err="1" smtClean="0"/>
              <a:t>och</a:t>
            </a:r>
            <a:r>
              <a:rPr lang="en-US" baseline="0" dirty="0" smtClean="0"/>
              <a:t> </a:t>
            </a:r>
            <a:r>
              <a:rPr lang="en-US" baseline="0" dirty="0" err="1" smtClean="0"/>
              <a:t>anledningen</a:t>
            </a:r>
            <a:r>
              <a:rPr lang="en-US" baseline="0" dirty="0" smtClean="0"/>
              <a:t> till de </a:t>
            </a:r>
            <a:r>
              <a:rPr lang="en-US" baseline="0" dirty="0" err="1" smtClean="0"/>
              <a:t>höga</a:t>
            </a:r>
            <a:r>
              <a:rPr lang="en-US" baseline="0" dirty="0" smtClean="0"/>
              <a:t> </a:t>
            </a:r>
            <a:r>
              <a:rPr lang="en-US" baseline="0" dirty="0" err="1" smtClean="0"/>
              <a:t>peakarna</a:t>
            </a:r>
            <a:r>
              <a:rPr lang="en-US" baseline="0" dirty="0" smtClean="0"/>
              <a:t> </a:t>
            </a:r>
            <a:r>
              <a:rPr lang="en-US" baseline="0" dirty="0" err="1" smtClean="0"/>
              <a:t>är</a:t>
            </a:r>
            <a:r>
              <a:rPr lang="en-US" baseline="0" dirty="0" smtClean="0"/>
              <a:t> </a:t>
            </a:r>
            <a:r>
              <a:rPr lang="en-US" baseline="0" dirty="0" err="1" smtClean="0"/>
              <a:t>för</a:t>
            </a:r>
            <a:r>
              <a:rPr lang="en-US" baseline="0" dirty="0" smtClean="0"/>
              <a:t> </a:t>
            </a:r>
            <a:r>
              <a:rPr lang="en-US" baseline="0" dirty="0" err="1" smtClean="0"/>
              <a:t>att</a:t>
            </a:r>
            <a:r>
              <a:rPr lang="en-US" baseline="0" dirty="0" smtClean="0"/>
              <a:t> ram </a:t>
            </a:r>
            <a:r>
              <a:rPr lang="en-US" baseline="0" dirty="0" err="1" smtClean="0"/>
              <a:t>minnet</a:t>
            </a:r>
            <a:r>
              <a:rPr lang="en-US" baseline="0" dirty="0" smtClean="0"/>
              <a:t> tog slut </a:t>
            </a:r>
            <a:r>
              <a:rPr lang="en-US" baseline="0" dirty="0" err="1" smtClean="0"/>
              <a:t>och</a:t>
            </a:r>
            <a:r>
              <a:rPr lang="en-US" baseline="0" dirty="0" smtClean="0"/>
              <a:t> </a:t>
            </a:r>
            <a:r>
              <a:rPr lang="en-US" baseline="0" dirty="0" err="1" smtClean="0"/>
              <a:t>processen</a:t>
            </a:r>
            <a:r>
              <a:rPr lang="en-US" baseline="0" dirty="0" smtClean="0"/>
              <a:t> </a:t>
            </a:r>
            <a:r>
              <a:rPr lang="en-US" baseline="0" dirty="0" err="1" smtClean="0"/>
              <a:t>var</a:t>
            </a:r>
            <a:r>
              <a:rPr lang="en-US" baseline="0" dirty="0" smtClean="0"/>
              <a:t> </a:t>
            </a:r>
            <a:r>
              <a:rPr lang="en-US" baseline="0" dirty="0" err="1" smtClean="0"/>
              <a:t>tvungen</a:t>
            </a:r>
            <a:r>
              <a:rPr lang="en-US" baseline="0" dirty="0" smtClean="0"/>
              <a:t> </a:t>
            </a:r>
            <a:r>
              <a:rPr lang="en-US" baseline="0" dirty="0" err="1" smtClean="0"/>
              <a:t>att</a:t>
            </a:r>
            <a:r>
              <a:rPr lang="en-US" baseline="0" dirty="0" smtClean="0"/>
              <a:t> </a:t>
            </a:r>
            <a:r>
              <a:rPr lang="en-US" baseline="0" dirty="0" err="1" smtClean="0"/>
              <a:t>börja</a:t>
            </a:r>
            <a:r>
              <a:rPr lang="en-US" baseline="0" dirty="0" smtClean="0"/>
              <a:t> </a:t>
            </a:r>
            <a:r>
              <a:rPr lang="en-US" baseline="0" dirty="0" err="1" smtClean="0"/>
              <a:t>använda</a:t>
            </a:r>
            <a:r>
              <a:rPr lang="en-US" baseline="0" dirty="0" smtClean="0"/>
              <a:t> swap </a:t>
            </a:r>
            <a:r>
              <a:rPr lang="en-US" baseline="0" dirty="0" err="1" smtClean="0"/>
              <a:t>minnet</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78</a:t>
            </a:fld>
            <a:endParaRPr lang="en-US"/>
          </a:p>
        </p:txBody>
      </p:sp>
    </p:spTree>
    <p:extLst>
      <p:ext uri="{BB962C8B-B14F-4D97-AF65-F5344CB8AC3E}">
        <p14:creationId xmlns:p14="http://schemas.microsoft.com/office/powerpoint/2010/main" val="32622059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Här</a:t>
            </a:r>
            <a:r>
              <a:rPr lang="en-US" dirty="0" smtClean="0"/>
              <a:t> </a:t>
            </a:r>
            <a:r>
              <a:rPr lang="en-US" dirty="0" err="1" smtClean="0"/>
              <a:t>syms</a:t>
            </a:r>
            <a:r>
              <a:rPr lang="en-US" dirty="0" smtClean="0"/>
              <a:t> </a:t>
            </a:r>
            <a:r>
              <a:rPr lang="en-US" dirty="0" err="1" smtClean="0"/>
              <a:t>tydligt</a:t>
            </a:r>
            <a:r>
              <a:rPr lang="en-US" dirty="0" smtClean="0"/>
              <a:t> </a:t>
            </a:r>
            <a:r>
              <a:rPr lang="en-US" dirty="0" err="1" smtClean="0"/>
              <a:t>att</a:t>
            </a:r>
            <a:r>
              <a:rPr lang="en-US" dirty="0" smtClean="0"/>
              <a:t> </a:t>
            </a:r>
            <a:r>
              <a:rPr lang="en-US" dirty="0" err="1" smtClean="0"/>
              <a:t>fram</a:t>
            </a:r>
            <a:r>
              <a:rPr lang="en-US" dirty="0" smtClean="0"/>
              <a:t> till </a:t>
            </a:r>
            <a:r>
              <a:rPr lang="en-US" dirty="0" err="1" smtClean="0"/>
              <a:t>mellan</a:t>
            </a:r>
            <a:r>
              <a:rPr lang="en-US" baseline="0" dirty="0" smtClean="0"/>
              <a:t> 80 </a:t>
            </a:r>
            <a:r>
              <a:rPr lang="en-US" baseline="0" dirty="0" err="1" smtClean="0"/>
              <a:t>och</a:t>
            </a:r>
            <a:r>
              <a:rPr lang="en-US" baseline="0" dirty="0" smtClean="0"/>
              <a:t> 160 MB </a:t>
            </a:r>
            <a:r>
              <a:rPr lang="en-US" baseline="0" dirty="0" err="1" smtClean="0"/>
              <a:t>så</a:t>
            </a:r>
            <a:r>
              <a:rPr lang="en-US" baseline="0" dirty="0" smtClean="0"/>
              <a:t> </a:t>
            </a:r>
            <a:r>
              <a:rPr lang="en-US" baseline="0" dirty="0" err="1" smtClean="0"/>
              <a:t>är</a:t>
            </a:r>
            <a:r>
              <a:rPr lang="en-US" baseline="0" dirty="0" smtClean="0"/>
              <a:t> </a:t>
            </a:r>
            <a:r>
              <a:rPr lang="en-US" baseline="0" dirty="0" err="1" smtClean="0"/>
              <a:t>det</a:t>
            </a:r>
            <a:r>
              <a:rPr lang="en-US" baseline="0" dirty="0" smtClean="0"/>
              <a:t> </a:t>
            </a:r>
            <a:r>
              <a:rPr lang="en-US" baseline="0" dirty="0" err="1" smtClean="0"/>
              <a:t>främst</a:t>
            </a:r>
            <a:r>
              <a:rPr lang="en-US" baseline="0" dirty="0" smtClean="0"/>
              <a:t> </a:t>
            </a:r>
            <a:r>
              <a:rPr lang="en-US" baseline="0" dirty="0" err="1" smtClean="0"/>
              <a:t>tiden</a:t>
            </a:r>
            <a:r>
              <a:rPr lang="en-US" baseline="0" dirty="0" smtClean="0"/>
              <a:t> </a:t>
            </a:r>
            <a:r>
              <a:rPr lang="en-US" baseline="0" dirty="0" err="1" smtClean="0"/>
              <a:t>att</a:t>
            </a:r>
            <a:r>
              <a:rPr lang="en-US" baseline="0" dirty="0" smtClean="0"/>
              <a:t> </a:t>
            </a:r>
            <a:r>
              <a:rPr lang="en-US" baseline="0" dirty="0" err="1" smtClean="0"/>
              <a:t>skicka</a:t>
            </a:r>
            <a:r>
              <a:rPr lang="en-US" baseline="0" dirty="0" smtClean="0"/>
              <a:t> </a:t>
            </a:r>
            <a:r>
              <a:rPr lang="en-US" baseline="0" dirty="0" err="1" smtClean="0"/>
              <a:t>statet</a:t>
            </a:r>
            <a:r>
              <a:rPr lang="en-US" baseline="0" dirty="0" smtClean="0"/>
              <a:t> </a:t>
            </a:r>
            <a:r>
              <a:rPr lang="en-US" baseline="0" dirty="0" err="1" smtClean="0"/>
              <a:t>från</a:t>
            </a:r>
            <a:r>
              <a:rPr lang="en-US" baseline="0" dirty="0" smtClean="0"/>
              <a:t> en runtime till en </a:t>
            </a:r>
            <a:r>
              <a:rPr lang="en-US" baseline="0" dirty="0" err="1" smtClean="0"/>
              <a:t>annan</a:t>
            </a:r>
            <a:r>
              <a:rPr lang="en-US" baseline="0" dirty="0" smtClean="0"/>
              <a:t> </a:t>
            </a:r>
            <a:r>
              <a:rPr lang="en-US" baseline="0" dirty="0" err="1" smtClean="0"/>
              <a:t>som</a:t>
            </a:r>
            <a:r>
              <a:rPr lang="en-US" baseline="0" dirty="0" smtClean="0"/>
              <a:t> tar </a:t>
            </a:r>
            <a:r>
              <a:rPr lang="en-US" baseline="0" dirty="0" err="1" smtClean="0"/>
              <a:t>längst</a:t>
            </a:r>
            <a:r>
              <a:rPr lang="en-US" baseline="0" dirty="0" smtClean="0"/>
              <a:t> </a:t>
            </a:r>
            <a:r>
              <a:rPr lang="en-US" baseline="0" dirty="0" err="1" smtClean="0"/>
              <a:t>tid</a:t>
            </a:r>
            <a:r>
              <a:rPr lang="en-US" baseline="0" dirty="0" smtClean="0"/>
              <a:t>.</a:t>
            </a:r>
          </a:p>
          <a:p>
            <a:endParaRPr lang="en-US" baseline="0" dirty="0" smtClean="0"/>
          </a:p>
          <a:p>
            <a:r>
              <a:rPr lang="en-US" baseline="0" dirty="0" err="1" smtClean="0"/>
              <a:t>När</a:t>
            </a:r>
            <a:r>
              <a:rPr lang="en-US" baseline="0" dirty="0" smtClean="0"/>
              <a:t> ram </a:t>
            </a:r>
            <a:r>
              <a:rPr lang="en-US" baseline="0" dirty="0" err="1" smtClean="0"/>
              <a:t>minnet</a:t>
            </a:r>
            <a:r>
              <a:rPr lang="en-US" baseline="0" dirty="0" smtClean="0"/>
              <a:t> tog slut dock </a:t>
            </a:r>
            <a:r>
              <a:rPr lang="en-US" baseline="0" dirty="0" err="1" smtClean="0"/>
              <a:t>och</a:t>
            </a:r>
            <a:r>
              <a:rPr lang="en-US" baseline="0" dirty="0" smtClean="0"/>
              <a:t> swap </a:t>
            </a:r>
            <a:r>
              <a:rPr lang="en-US" baseline="0" dirty="0" err="1" smtClean="0"/>
              <a:t>minnet</a:t>
            </a:r>
            <a:r>
              <a:rPr lang="en-US" baseline="0" dirty="0" smtClean="0"/>
              <a:t> </a:t>
            </a:r>
            <a:r>
              <a:rPr lang="en-US" baseline="0" dirty="0" err="1" smtClean="0"/>
              <a:t>började</a:t>
            </a:r>
            <a:r>
              <a:rPr lang="en-US" baseline="0" dirty="0" smtClean="0"/>
              <a:t> </a:t>
            </a:r>
            <a:r>
              <a:rPr lang="en-US" baseline="0" dirty="0" err="1" smtClean="0"/>
              <a:t>användas</a:t>
            </a:r>
            <a:r>
              <a:rPr lang="en-US" baseline="0" dirty="0" smtClean="0"/>
              <a:t>, </a:t>
            </a:r>
            <a:r>
              <a:rPr lang="en-US" baseline="0" dirty="0" err="1" smtClean="0"/>
              <a:t>så</a:t>
            </a:r>
            <a:r>
              <a:rPr lang="en-US" baseline="0" dirty="0" smtClean="0"/>
              <a:t> </a:t>
            </a:r>
            <a:r>
              <a:rPr lang="en-US" baseline="0" dirty="0" err="1" smtClean="0"/>
              <a:t>ökar</a:t>
            </a:r>
            <a:r>
              <a:rPr lang="en-US" baseline="0" dirty="0" smtClean="0"/>
              <a:t> </a:t>
            </a:r>
            <a:r>
              <a:rPr lang="en-US" baseline="0" dirty="0" err="1" smtClean="0"/>
              <a:t>tiden</a:t>
            </a:r>
            <a:r>
              <a:rPr lang="en-US" baseline="0" dirty="0" smtClean="0"/>
              <a:t> </a:t>
            </a:r>
            <a:r>
              <a:rPr lang="en-US" baseline="0" dirty="0" err="1" smtClean="0"/>
              <a:t>att</a:t>
            </a:r>
            <a:r>
              <a:rPr lang="en-US" baseline="0" dirty="0" smtClean="0"/>
              <a:t> </a:t>
            </a:r>
            <a:r>
              <a:rPr lang="en-US" baseline="0" dirty="0" err="1" smtClean="0"/>
              <a:t>skapa</a:t>
            </a:r>
            <a:r>
              <a:rPr lang="en-US" baseline="0" dirty="0" smtClean="0"/>
              <a:t> den </a:t>
            </a:r>
            <a:r>
              <a:rPr lang="en-US" baseline="0" dirty="0" err="1" smtClean="0"/>
              <a:t>nya</a:t>
            </a:r>
            <a:r>
              <a:rPr lang="en-US" baseline="0" dirty="0" smtClean="0"/>
              <a:t> </a:t>
            </a:r>
            <a:r>
              <a:rPr lang="en-US" baseline="0" dirty="0" err="1" smtClean="0"/>
              <a:t>aktorn</a:t>
            </a:r>
            <a:r>
              <a:rPr lang="en-US" baseline="0" dirty="0" smtClean="0"/>
              <a:t> </a:t>
            </a:r>
            <a:r>
              <a:rPr lang="en-US" baseline="0" dirty="0" err="1" smtClean="0"/>
              <a:t>rejält</a:t>
            </a:r>
            <a:r>
              <a:rPr lang="en-US" baseline="0" dirty="0" smtClean="0"/>
              <a:t> </a:t>
            </a:r>
            <a:r>
              <a:rPr lang="en-US" baseline="0" dirty="0" err="1" smtClean="0"/>
              <a:t>istället</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79</a:t>
            </a:fld>
            <a:endParaRPr lang="en-US"/>
          </a:p>
        </p:txBody>
      </p:sp>
    </p:spTree>
    <p:extLst>
      <p:ext uri="{BB962C8B-B14F-4D97-AF65-F5344CB8AC3E}">
        <p14:creationId xmlns:p14="http://schemas.microsoft.com/office/powerpoint/2010/main" val="94139763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80</a:t>
            </a:fld>
            <a:endParaRPr lang="en-US"/>
          </a:p>
        </p:txBody>
      </p:sp>
    </p:spTree>
    <p:extLst>
      <p:ext uri="{BB962C8B-B14F-4D97-AF65-F5344CB8AC3E}">
        <p14:creationId xmlns:p14="http://schemas.microsoft.com/office/powerpoint/2010/main" val="25913460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För</a:t>
            </a:r>
            <a:r>
              <a:rPr lang="en-US" baseline="0" dirty="0" smtClean="0"/>
              <a:t> </a:t>
            </a:r>
            <a:r>
              <a:rPr lang="en-US" baseline="0" dirty="0" err="1" smtClean="0"/>
              <a:t>mindre</a:t>
            </a:r>
            <a:r>
              <a:rPr lang="en-US" baseline="0" dirty="0" smtClean="0"/>
              <a:t> </a:t>
            </a:r>
            <a:r>
              <a:rPr lang="en-US" baseline="0" dirty="0" err="1" smtClean="0"/>
              <a:t>storlekar</a:t>
            </a:r>
            <a:r>
              <a:rPr lang="en-US" baseline="0" dirty="0" smtClean="0"/>
              <a:t> </a:t>
            </a:r>
            <a:r>
              <a:rPr lang="en-US" baseline="0" dirty="0" err="1" smtClean="0"/>
              <a:t>så</a:t>
            </a:r>
            <a:r>
              <a:rPr lang="en-US" baseline="0" dirty="0" smtClean="0"/>
              <a:t> </a:t>
            </a:r>
            <a:r>
              <a:rPr lang="en-US" baseline="0" dirty="0" err="1" smtClean="0"/>
              <a:t>är</a:t>
            </a:r>
            <a:r>
              <a:rPr lang="en-US" baseline="0" dirty="0" smtClean="0"/>
              <a:t> </a:t>
            </a:r>
            <a:r>
              <a:rPr lang="en-US" baseline="0" dirty="0" err="1" smtClean="0"/>
              <a:t>repliceringstiden</a:t>
            </a:r>
            <a:r>
              <a:rPr lang="en-US" baseline="0" dirty="0" smtClean="0"/>
              <a:t> </a:t>
            </a:r>
            <a:r>
              <a:rPr lang="en-US" baseline="0" dirty="0" err="1" smtClean="0"/>
              <a:t>linjär</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81</a:t>
            </a:fld>
            <a:endParaRPr lang="en-US"/>
          </a:p>
        </p:txBody>
      </p:sp>
    </p:spTree>
    <p:extLst>
      <p:ext uri="{BB962C8B-B14F-4D97-AF65-F5344CB8AC3E}">
        <p14:creationId xmlns:p14="http://schemas.microsoft.com/office/powerpoint/2010/main" val="13001549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86</a:t>
            </a:fld>
            <a:endParaRPr lang="en-US"/>
          </a:p>
        </p:txBody>
      </p:sp>
    </p:spTree>
    <p:extLst>
      <p:ext uri="{BB962C8B-B14F-4D97-AF65-F5344CB8AC3E}">
        <p14:creationId xmlns:p14="http://schemas.microsoft.com/office/powerpoint/2010/main" val="90835891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87</a:t>
            </a:fld>
            <a:endParaRPr lang="en-US"/>
          </a:p>
        </p:txBody>
      </p:sp>
    </p:spTree>
    <p:extLst>
      <p:ext uri="{BB962C8B-B14F-4D97-AF65-F5344CB8AC3E}">
        <p14:creationId xmlns:p14="http://schemas.microsoft.com/office/powerpoint/2010/main" val="86583857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88</a:t>
            </a:fld>
            <a:endParaRPr lang="en-US"/>
          </a:p>
        </p:txBody>
      </p:sp>
    </p:spTree>
    <p:extLst>
      <p:ext uri="{BB962C8B-B14F-4D97-AF65-F5344CB8AC3E}">
        <p14:creationId xmlns:p14="http://schemas.microsoft.com/office/powerpoint/2010/main" val="956294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Vanligen</a:t>
            </a:r>
            <a:r>
              <a:rPr lang="en-US" dirty="0" smtClean="0"/>
              <a:t> </a:t>
            </a:r>
            <a:r>
              <a:rPr lang="en-US" dirty="0" err="1" smtClean="0"/>
              <a:t>när</a:t>
            </a:r>
            <a:r>
              <a:rPr lang="en-US" baseline="0" dirty="0" smtClean="0"/>
              <a:t> man </a:t>
            </a:r>
            <a:r>
              <a:rPr lang="en-US" baseline="0" dirty="0" err="1" smtClean="0"/>
              <a:t>ska</a:t>
            </a:r>
            <a:r>
              <a:rPr lang="en-US" baseline="0" dirty="0" smtClean="0"/>
              <a:t> </a:t>
            </a:r>
            <a:r>
              <a:rPr lang="en-US" baseline="0" dirty="0" err="1" smtClean="0"/>
              <a:t>beskriva</a:t>
            </a:r>
            <a:r>
              <a:rPr lang="en-US" baseline="0" dirty="0" smtClean="0"/>
              <a:t> </a:t>
            </a:r>
            <a:r>
              <a:rPr lang="en-US" baseline="0" dirty="0" err="1" smtClean="0"/>
              <a:t>fel</a:t>
            </a:r>
            <a:r>
              <a:rPr lang="en-US" baseline="0" dirty="0" smtClean="0"/>
              <a:t>, </a:t>
            </a:r>
            <a:r>
              <a:rPr lang="en-US" baseline="0" dirty="0" err="1" smtClean="0"/>
              <a:t>och</a:t>
            </a:r>
            <a:r>
              <a:rPr lang="en-US" baseline="0" dirty="0" smtClean="0"/>
              <a:t> </a:t>
            </a:r>
            <a:r>
              <a:rPr lang="en-US" baseline="0" dirty="0" err="1" smtClean="0"/>
              <a:t>hur</a:t>
            </a:r>
            <a:r>
              <a:rPr lang="en-US" baseline="0" dirty="0" smtClean="0"/>
              <a:t> </a:t>
            </a:r>
            <a:r>
              <a:rPr lang="en-US" baseline="0" dirty="0" err="1" smtClean="0"/>
              <a:t>fel</a:t>
            </a:r>
            <a:r>
              <a:rPr lang="en-US" baseline="0" dirty="0" smtClean="0"/>
              <a:t> </a:t>
            </a:r>
            <a:r>
              <a:rPr lang="en-US" baseline="0" dirty="0" err="1" smtClean="0"/>
              <a:t>beter</a:t>
            </a:r>
            <a:r>
              <a:rPr lang="en-US" baseline="0" dirty="0" smtClean="0"/>
              <a:t> sig </a:t>
            </a:r>
            <a:r>
              <a:rPr lang="en-US" baseline="0" dirty="0" err="1" smtClean="0"/>
              <a:t>så</a:t>
            </a:r>
            <a:r>
              <a:rPr lang="en-US" baseline="0" dirty="0" smtClean="0"/>
              <a:t> </a:t>
            </a:r>
            <a:r>
              <a:rPr lang="en-US" baseline="0" dirty="0" err="1" smtClean="0"/>
              <a:t>måste</a:t>
            </a:r>
            <a:r>
              <a:rPr lang="en-US" baseline="0" dirty="0" smtClean="0"/>
              <a:t> man </a:t>
            </a:r>
            <a:r>
              <a:rPr lang="en-US" baseline="0" dirty="0" err="1" smtClean="0"/>
              <a:t>göra</a:t>
            </a:r>
            <a:r>
              <a:rPr lang="en-US" baseline="0" dirty="0" smtClean="0"/>
              <a:t> </a:t>
            </a:r>
            <a:r>
              <a:rPr lang="en-US" baseline="0" dirty="0" err="1" smtClean="0"/>
              <a:t>vissa</a:t>
            </a:r>
            <a:r>
              <a:rPr lang="en-US" baseline="0" dirty="0" smtClean="0"/>
              <a:t> </a:t>
            </a:r>
            <a:r>
              <a:rPr lang="en-US" baseline="0" dirty="0" err="1" smtClean="0"/>
              <a:t>begränsningar</a:t>
            </a:r>
            <a:r>
              <a:rPr lang="en-US" baseline="0" dirty="0" smtClean="0"/>
              <a:t> </a:t>
            </a:r>
            <a:r>
              <a:rPr lang="en-US" baseline="0" dirty="0" err="1" smtClean="0"/>
              <a:t>och</a:t>
            </a:r>
            <a:r>
              <a:rPr lang="en-US" baseline="0" dirty="0" smtClean="0"/>
              <a:t> </a:t>
            </a:r>
            <a:r>
              <a:rPr lang="en-US" baseline="0" dirty="0" err="1" smtClean="0"/>
              <a:t>antagande</a:t>
            </a:r>
            <a:r>
              <a:rPr lang="en-US" baseline="0" dirty="0" smtClean="0"/>
              <a:t>, </a:t>
            </a:r>
            <a:r>
              <a:rPr lang="en-US" baseline="0" dirty="0" err="1" smtClean="0"/>
              <a:t>eftersom</a:t>
            </a:r>
            <a:r>
              <a:rPr lang="en-US" baseline="0" dirty="0" smtClean="0"/>
              <a:t> </a:t>
            </a:r>
            <a:r>
              <a:rPr lang="en-US" baseline="0" dirty="0" err="1" smtClean="0"/>
              <a:t>det</a:t>
            </a:r>
            <a:r>
              <a:rPr lang="en-US" baseline="0" dirty="0" smtClean="0"/>
              <a:t> I </a:t>
            </a:r>
            <a:r>
              <a:rPr lang="en-US" baseline="0" dirty="0" err="1" smtClean="0"/>
              <a:t>princip</a:t>
            </a:r>
            <a:r>
              <a:rPr lang="en-US" baseline="0" dirty="0" smtClean="0"/>
              <a:t> </a:t>
            </a:r>
            <a:r>
              <a:rPr lang="en-US" baseline="0" dirty="0" err="1" smtClean="0"/>
              <a:t>är</a:t>
            </a:r>
            <a:r>
              <a:rPr lang="en-US" baseline="0" dirty="0" smtClean="0"/>
              <a:t> </a:t>
            </a:r>
            <a:r>
              <a:rPr lang="en-US" baseline="0" dirty="0" err="1" smtClean="0"/>
              <a:t>omöjligt</a:t>
            </a:r>
            <a:r>
              <a:rPr lang="en-US" baseline="0" dirty="0" smtClean="0"/>
              <a:t> </a:t>
            </a:r>
            <a:r>
              <a:rPr lang="en-US" baseline="0" dirty="0" err="1" smtClean="0"/>
              <a:t>att</a:t>
            </a:r>
            <a:r>
              <a:rPr lang="en-US" baseline="0" dirty="0" smtClean="0"/>
              <a:t> </a:t>
            </a:r>
            <a:r>
              <a:rPr lang="en-US" baseline="0" dirty="0" err="1" smtClean="0"/>
              <a:t>korrekt</a:t>
            </a:r>
            <a:r>
              <a:rPr lang="en-US" baseline="0" dirty="0" smtClean="0"/>
              <a:t> </a:t>
            </a:r>
            <a:r>
              <a:rPr lang="en-US" baseline="0" dirty="0" err="1" smtClean="0"/>
              <a:t>sätt</a:t>
            </a:r>
            <a:r>
              <a:rPr lang="en-US" baseline="0" dirty="0" smtClean="0"/>
              <a:t> </a:t>
            </a:r>
            <a:r>
              <a:rPr lang="en-US" baseline="0" dirty="0" err="1" smtClean="0"/>
              <a:t>modelera</a:t>
            </a:r>
            <a:r>
              <a:rPr lang="en-US" baseline="0" dirty="0" smtClean="0"/>
              <a:t> </a:t>
            </a:r>
            <a:r>
              <a:rPr lang="en-US" baseline="0" dirty="0" err="1" smtClean="0"/>
              <a:t>verkligen</a:t>
            </a:r>
            <a:r>
              <a:rPr lang="en-US" baseline="0" dirty="0" smtClean="0"/>
              <a:t> </a:t>
            </a:r>
            <a:r>
              <a:rPr lang="en-US" baseline="0" dirty="0" err="1" smtClean="0"/>
              <a:t>fel</a:t>
            </a:r>
            <a:r>
              <a:rPr lang="en-US" baseline="0" dirty="0" smtClean="0"/>
              <a:t> </a:t>
            </a:r>
            <a:r>
              <a:rPr lang="en-US" baseline="0" dirty="0" err="1" smtClean="0"/>
              <a:t>pga</a:t>
            </a:r>
            <a:r>
              <a:rPr lang="en-US" baseline="0" dirty="0" smtClean="0"/>
              <a:t> de </a:t>
            </a:r>
            <a:r>
              <a:rPr lang="en-US" baseline="0" dirty="0" err="1" smtClean="0"/>
              <a:t>många</a:t>
            </a:r>
            <a:r>
              <a:rPr lang="en-US" baseline="0" dirty="0" smtClean="0"/>
              <a:t> </a:t>
            </a:r>
            <a:r>
              <a:rPr lang="en-US" baseline="0" dirty="0" err="1" smtClean="0"/>
              <a:t>parameterar</a:t>
            </a:r>
            <a:r>
              <a:rPr lang="en-US" baseline="0" dirty="0" smtClean="0"/>
              <a:t> </a:t>
            </a:r>
            <a:r>
              <a:rPr lang="en-US" baseline="0" dirty="0" err="1" smtClean="0"/>
              <a:t>att</a:t>
            </a:r>
            <a:r>
              <a:rPr lang="en-US" baseline="0" dirty="0" smtClean="0"/>
              <a:t> ta </a:t>
            </a:r>
            <a:r>
              <a:rPr lang="en-US" baseline="0" dirty="0" err="1" smtClean="0"/>
              <a:t>hänsyn</a:t>
            </a:r>
            <a:r>
              <a:rPr lang="en-US" baseline="0" dirty="0" smtClean="0"/>
              <a:t> till.</a:t>
            </a:r>
          </a:p>
          <a:p>
            <a:endParaRPr lang="en-US" baseline="0" dirty="0" smtClean="0"/>
          </a:p>
          <a:p>
            <a:r>
              <a:rPr lang="en-US" baseline="0" dirty="0" smtClean="0"/>
              <a:t>I de </a:t>
            </a:r>
            <a:r>
              <a:rPr lang="en-US" baseline="0" dirty="0" err="1" smtClean="0"/>
              <a:t>tidigare</a:t>
            </a:r>
            <a:r>
              <a:rPr lang="en-US" baseline="0" dirty="0" smtClean="0"/>
              <a:t> </a:t>
            </a:r>
            <a:r>
              <a:rPr lang="en-US" baseline="0" dirty="0" err="1" smtClean="0"/>
              <a:t>arbeten</a:t>
            </a:r>
            <a:r>
              <a:rPr lang="en-US" baseline="0" dirty="0" smtClean="0"/>
              <a:t> vi </a:t>
            </a:r>
            <a:r>
              <a:rPr lang="en-US" baseline="0" dirty="0" err="1" smtClean="0"/>
              <a:t>har</a:t>
            </a:r>
            <a:r>
              <a:rPr lang="en-US" baseline="0" dirty="0" smtClean="0"/>
              <a:t> </a:t>
            </a:r>
            <a:r>
              <a:rPr lang="en-US" baseline="0" dirty="0" err="1" smtClean="0"/>
              <a:t>studerat</a:t>
            </a:r>
            <a:r>
              <a:rPr lang="en-US" baseline="0" dirty="0" smtClean="0"/>
              <a:t> </a:t>
            </a:r>
            <a:r>
              <a:rPr lang="en-US" baseline="0" dirty="0" err="1" smtClean="0"/>
              <a:t>så</a:t>
            </a:r>
            <a:r>
              <a:rPr lang="en-US" baseline="0" dirty="0" smtClean="0"/>
              <a:t> </a:t>
            </a:r>
            <a:r>
              <a:rPr lang="en-US" baseline="0" dirty="0" err="1" smtClean="0"/>
              <a:t>görs</a:t>
            </a:r>
            <a:r>
              <a:rPr lang="en-US" baseline="0" dirty="0" smtClean="0"/>
              <a:t> </a:t>
            </a:r>
            <a:r>
              <a:rPr lang="en-US" baseline="0" dirty="0" err="1" smtClean="0"/>
              <a:t>ofta</a:t>
            </a:r>
            <a:r>
              <a:rPr lang="en-US" baseline="0" dirty="0" smtClean="0"/>
              <a:t> </a:t>
            </a:r>
            <a:r>
              <a:rPr lang="en-US" baseline="0" dirty="0" err="1" smtClean="0"/>
              <a:t>antagande</a:t>
            </a:r>
            <a:r>
              <a:rPr lang="en-US" baseline="0" dirty="0" smtClean="0"/>
              <a:t> om</a:t>
            </a:r>
          </a:p>
          <a:p>
            <a:pPr marL="171450" indent="-171450">
              <a:buFontTx/>
              <a:buChar char="-"/>
            </a:pPr>
            <a:r>
              <a:rPr lang="en-US" baseline="0" dirty="0" err="1" smtClean="0"/>
              <a:t>Varje</a:t>
            </a:r>
            <a:r>
              <a:rPr lang="en-US" baseline="0" dirty="0" smtClean="0"/>
              <a:t> </a:t>
            </a:r>
            <a:r>
              <a:rPr lang="en-US" baseline="0" dirty="0" err="1" smtClean="0"/>
              <a:t>komponent</a:t>
            </a:r>
            <a:r>
              <a:rPr lang="en-US" baseline="0" dirty="0" smtClean="0"/>
              <a:t> </a:t>
            </a:r>
            <a:r>
              <a:rPr lang="en-US" baseline="0" dirty="0" err="1" smtClean="0"/>
              <a:t>är</a:t>
            </a:r>
            <a:r>
              <a:rPr lang="en-US" baseline="0" dirty="0" smtClean="0"/>
              <a:t> </a:t>
            </a:r>
            <a:r>
              <a:rPr lang="en-US" baseline="0" dirty="0" err="1" smtClean="0"/>
              <a:t>antingen</a:t>
            </a:r>
            <a:r>
              <a:rPr lang="en-US" baseline="0" dirty="0" smtClean="0"/>
              <a:t> operational </a:t>
            </a:r>
            <a:r>
              <a:rPr lang="en-US" baseline="0" dirty="0" err="1" smtClean="0"/>
              <a:t>eller</a:t>
            </a:r>
            <a:r>
              <a:rPr lang="en-US" baseline="0" dirty="0" smtClean="0"/>
              <a:t> </a:t>
            </a:r>
            <a:r>
              <a:rPr lang="en-US" baseline="0" dirty="0" err="1" smtClean="0"/>
              <a:t>död</a:t>
            </a:r>
            <a:endParaRPr lang="en-US" baseline="0" dirty="0" smtClean="0"/>
          </a:p>
          <a:p>
            <a:pPr marL="171450" indent="-171450">
              <a:buFontTx/>
              <a:buChar char="-"/>
            </a:pPr>
            <a:r>
              <a:rPr lang="en-US" baseline="0" dirty="0" err="1" smtClean="0"/>
              <a:t>Komponenter</a:t>
            </a:r>
            <a:r>
              <a:rPr lang="en-US" baseline="0" dirty="0" smtClean="0"/>
              <a:t> </a:t>
            </a:r>
            <a:r>
              <a:rPr lang="en-US" baseline="0" dirty="0" err="1" smtClean="0"/>
              <a:t>har</a:t>
            </a:r>
            <a:r>
              <a:rPr lang="en-US" baseline="0" dirty="0" smtClean="0"/>
              <a:t> </a:t>
            </a:r>
            <a:r>
              <a:rPr lang="en-US" baseline="0" dirty="0" err="1" smtClean="0"/>
              <a:t>konstanta</a:t>
            </a:r>
            <a:r>
              <a:rPr lang="en-US" baseline="0" dirty="0" smtClean="0"/>
              <a:t> </a:t>
            </a:r>
            <a:r>
              <a:rPr lang="en-US" baseline="0" dirty="0" err="1" smtClean="0"/>
              <a:t>felfrekvenser</a:t>
            </a:r>
            <a:r>
              <a:rPr lang="en-US" baseline="0" dirty="0" smtClean="0"/>
              <a:t>, </a:t>
            </a:r>
            <a:r>
              <a:rPr lang="en-US" baseline="0" dirty="0" err="1" smtClean="0"/>
              <a:t>och</a:t>
            </a:r>
            <a:r>
              <a:rPr lang="en-US" baseline="0" dirty="0" smtClean="0"/>
              <a:t> den </a:t>
            </a:r>
            <a:r>
              <a:rPr lang="en-US" baseline="0" dirty="0" err="1" smtClean="0"/>
              <a:t>är</a:t>
            </a:r>
            <a:r>
              <a:rPr lang="en-US" baseline="0" dirty="0" smtClean="0"/>
              <a:t> </a:t>
            </a:r>
            <a:r>
              <a:rPr lang="en-US" baseline="0" dirty="0" err="1" smtClean="0"/>
              <a:t>samma</a:t>
            </a:r>
            <a:r>
              <a:rPr lang="en-US" baseline="0" dirty="0" smtClean="0"/>
              <a:t> </a:t>
            </a:r>
            <a:r>
              <a:rPr lang="en-US" baseline="0" dirty="0" err="1" smtClean="0"/>
              <a:t>för</a:t>
            </a:r>
            <a:r>
              <a:rPr lang="en-US" baseline="0" dirty="0" smtClean="0"/>
              <a:t> </a:t>
            </a:r>
            <a:r>
              <a:rPr lang="en-US" baseline="0" dirty="0" err="1" smtClean="0"/>
              <a:t>alla</a:t>
            </a:r>
            <a:r>
              <a:rPr lang="en-US" baseline="0" dirty="0" smtClean="0"/>
              <a:t> </a:t>
            </a:r>
            <a:r>
              <a:rPr lang="en-US" baseline="0" dirty="0" err="1" smtClean="0"/>
              <a:t>komponenter</a:t>
            </a:r>
            <a:r>
              <a:rPr lang="en-US" baseline="0" dirty="0" smtClean="0"/>
              <a:t> </a:t>
            </a:r>
            <a:r>
              <a:rPr lang="en-US" baseline="0" dirty="0" err="1" smtClean="0"/>
              <a:t>och</a:t>
            </a:r>
            <a:r>
              <a:rPr lang="en-US" baseline="0" dirty="0" smtClean="0"/>
              <a:t> </a:t>
            </a:r>
            <a:r>
              <a:rPr lang="en-US" baseline="0" dirty="0" err="1" smtClean="0"/>
              <a:t>statistiskt</a:t>
            </a:r>
            <a:r>
              <a:rPr lang="en-US" baseline="0" dirty="0" smtClean="0"/>
              <a:t> </a:t>
            </a:r>
            <a:r>
              <a:rPr lang="en-US" baseline="0" dirty="0" err="1" smtClean="0"/>
              <a:t>oberoende</a:t>
            </a:r>
            <a:endParaRPr lang="en-US" baseline="0" dirty="0" smtClean="0"/>
          </a:p>
          <a:p>
            <a:pPr marL="0" indent="0">
              <a:buFontTx/>
              <a:buNone/>
            </a:pPr>
            <a:endParaRPr lang="en-US" baseline="0" dirty="0" smtClean="0"/>
          </a:p>
          <a:p>
            <a:pPr marL="0" indent="0">
              <a:buFontTx/>
              <a:buNone/>
            </a:pPr>
            <a:r>
              <a:rPr lang="en-US" baseline="0" dirty="0" err="1" smtClean="0"/>
              <a:t>Andra</a:t>
            </a:r>
            <a:r>
              <a:rPr lang="en-US" baseline="0" dirty="0" smtClean="0"/>
              <a:t> </a:t>
            </a:r>
            <a:r>
              <a:rPr lang="en-US" baseline="0" dirty="0" err="1" smtClean="0"/>
              <a:t>vanligt</a:t>
            </a:r>
            <a:r>
              <a:rPr lang="en-US" baseline="0" dirty="0" smtClean="0"/>
              <a:t> </a:t>
            </a:r>
            <a:r>
              <a:rPr lang="en-US" baseline="0" dirty="0" err="1" smtClean="0"/>
              <a:t>förekommande</a:t>
            </a:r>
            <a:r>
              <a:rPr lang="en-US" baseline="0" dirty="0" smtClean="0"/>
              <a:t> </a:t>
            </a:r>
            <a:r>
              <a:rPr lang="en-US" baseline="0" dirty="0" err="1" smtClean="0"/>
              <a:t>antaganden</a:t>
            </a:r>
            <a:r>
              <a:rPr lang="en-US" baseline="0" dirty="0" smtClean="0"/>
              <a:t> </a:t>
            </a:r>
            <a:r>
              <a:rPr lang="en-US" baseline="0" dirty="0" err="1" smtClean="0"/>
              <a:t>är</a:t>
            </a:r>
            <a:endParaRPr lang="en-US" baseline="0" dirty="0" smtClean="0"/>
          </a:p>
          <a:p>
            <a:pPr marL="171450" indent="-171450">
              <a:buFontTx/>
              <a:buChar char="-"/>
            </a:pPr>
            <a:r>
              <a:rPr lang="en-US" baseline="0" dirty="0" err="1" smtClean="0"/>
              <a:t>Fullt</a:t>
            </a:r>
            <a:r>
              <a:rPr lang="en-US" baseline="0" dirty="0" smtClean="0"/>
              <a:t> </a:t>
            </a:r>
            <a:r>
              <a:rPr lang="en-US" baseline="0" dirty="0" err="1" smtClean="0"/>
              <a:t>tillförlitligt</a:t>
            </a:r>
            <a:r>
              <a:rPr lang="en-US" baseline="0" dirty="0" smtClean="0"/>
              <a:t> </a:t>
            </a:r>
            <a:r>
              <a:rPr lang="en-US" baseline="0" dirty="0" err="1" smtClean="0"/>
              <a:t>nätverk</a:t>
            </a:r>
            <a:endParaRPr lang="en-US" baseline="0" dirty="0" smtClean="0"/>
          </a:p>
          <a:p>
            <a:pPr marL="171450" indent="-171450">
              <a:buFontTx/>
              <a:buChar char="-"/>
            </a:pPr>
            <a:r>
              <a:rPr lang="en-US" baseline="0" dirty="0" err="1" smtClean="0"/>
              <a:t>Kända</a:t>
            </a:r>
            <a:r>
              <a:rPr lang="en-US" baseline="0" dirty="0" smtClean="0"/>
              <a:t> </a:t>
            </a:r>
            <a:r>
              <a:rPr lang="en-US" baseline="0" dirty="0" err="1" smtClean="0"/>
              <a:t>exekveringstider</a:t>
            </a:r>
            <a:r>
              <a:rPr lang="en-US" baseline="0" dirty="0" smtClean="0"/>
              <a:t> (</a:t>
            </a:r>
            <a:r>
              <a:rPr lang="en-US" baseline="0" dirty="0" err="1" smtClean="0"/>
              <a:t>ofta</a:t>
            </a:r>
            <a:r>
              <a:rPr lang="en-US" baseline="0" dirty="0" smtClean="0"/>
              <a:t> </a:t>
            </a:r>
            <a:r>
              <a:rPr lang="en-US" baseline="0" dirty="0" err="1" smtClean="0"/>
              <a:t>då</a:t>
            </a:r>
            <a:r>
              <a:rPr lang="en-US" baseline="0" dirty="0" smtClean="0"/>
              <a:t> man </a:t>
            </a:r>
            <a:r>
              <a:rPr lang="en-US" baseline="0" dirty="0" err="1" smtClean="0"/>
              <a:t>kollar</a:t>
            </a:r>
            <a:r>
              <a:rPr lang="en-US" baseline="0" dirty="0" smtClean="0"/>
              <a:t> </a:t>
            </a:r>
            <a:r>
              <a:rPr lang="en-US" baseline="0" dirty="0" err="1" smtClean="0"/>
              <a:t>på</a:t>
            </a:r>
            <a:r>
              <a:rPr lang="en-US" baseline="0" dirty="0" smtClean="0"/>
              <a:t> </a:t>
            </a:r>
            <a:r>
              <a:rPr lang="en-US" baseline="0" dirty="0" err="1" smtClean="0"/>
              <a:t>att</a:t>
            </a:r>
            <a:r>
              <a:rPr lang="en-US" baseline="0" dirty="0" smtClean="0"/>
              <a:t> </a:t>
            </a:r>
            <a:r>
              <a:rPr lang="en-US" baseline="0" dirty="0" err="1" smtClean="0"/>
              <a:t>maximera</a:t>
            </a:r>
            <a:r>
              <a:rPr lang="en-US" baseline="0" dirty="0" smtClean="0"/>
              <a:t> </a:t>
            </a:r>
            <a:r>
              <a:rPr lang="en-US" baseline="0" dirty="0" err="1" smtClean="0"/>
              <a:t>tillförlitligheten</a:t>
            </a:r>
            <a:r>
              <a:rPr lang="en-US" baseline="0" dirty="0" smtClean="0"/>
              <a:t> </a:t>
            </a:r>
            <a:r>
              <a:rPr lang="en-US" baseline="0" dirty="0" err="1" smtClean="0"/>
              <a:t>samtidigt</a:t>
            </a:r>
            <a:r>
              <a:rPr lang="en-US" baseline="0" dirty="0" smtClean="0"/>
              <a:t> </a:t>
            </a:r>
            <a:r>
              <a:rPr lang="en-US" baseline="0" dirty="0" err="1" smtClean="0"/>
              <a:t>som</a:t>
            </a:r>
            <a:r>
              <a:rPr lang="en-US" baseline="0" dirty="0" smtClean="0"/>
              <a:t> man </a:t>
            </a:r>
            <a:r>
              <a:rPr lang="en-US" baseline="0" dirty="0" err="1" smtClean="0"/>
              <a:t>möter</a:t>
            </a:r>
            <a:r>
              <a:rPr lang="en-US" baseline="0" dirty="0" smtClean="0"/>
              <a:t> deadlines)</a:t>
            </a:r>
          </a:p>
          <a:p>
            <a:pPr marL="171450" indent="-171450">
              <a:buFontTx/>
              <a:buChar char="-"/>
            </a:pPr>
            <a:endParaRPr lang="en-US" baseline="0" dirty="0" smtClean="0"/>
          </a:p>
          <a:p>
            <a:pPr marL="0" indent="0">
              <a:buFontTx/>
              <a:buNone/>
            </a:pPr>
            <a:r>
              <a:rPr lang="en-US" baseline="0" dirty="0" smtClean="0"/>
              <a:t>Vi </a:t>
            </a:r>
            <a:r>
              <a:rPr lang="en-US" baseline="0" dirty="0" err="1" smtClean="0"/>
              <a:t>antar</a:t>
            </a:r>
            <a:r>
              <a:rPr lang="en-US" baseline="0" dirty="0" smtClean="0"/>
              <a:t> </a:t>
            </a:r>
          </a:p>
          <a:p>
            <a:pPr marL="171450" indent="-171450">
              <a:buFontTx/>
              <a:buChar char="-"/>
            </a:pPr>
            <a:r>
              <a:rPr lang="en-US" baseline="0" dirty="0" smtClean="0"/>
              <a:t>fail-stop model, </a:t>
            </a:r>
            <a:r>
              <a:rPr lang="en-US" baseline="0" dirty="0" err="1" smtClean="0"/>
              <a:t>där</a:t>
            </a:r>
            <a:r>
              <a:rPr lang="en-US" baseline="0" dirty="0" smtClean="0"/>
              <a:t> </a:t>
            </a:r>
            <a:r>
              <a:rPr lang="en-US" baseline="0" dirty="0" err="1" smtClean="0"/>
              <a:t>noder</a:t>
            </a:r>
            <a:r>
              <a:rPr lang="en-US" baseline="0" dirty="0" smtClean="0"/>
              <a:t> </a:t>
            </a:r>
            <a:r>
              <a:rPr lang="en-US" baseline="0" dirty="0" err="1" smtClean="0"/>
              <a:t>är</a:t>
            </a:r>
            <a:r>
              <a:rPr lang="en-US" baseline="0" dirty="0" smtClean="0"/>
              <a:t> </a:t>
            </a:r>
            <a:r>
              <a:rPr lang="en-US" baseline="0" dirty="0" err="1" smtClean="0"/>
              <a:t>antingen</a:t>
            </a:r>
            <a:r>
              <a:rPr lang="en-US" baseline="0" dirty="0" smtClean="0"/>
              <a:t> operational </a:t>
            </a:r>
            <a:r>
              <a:rPr lang="en-US" baseline="0" dirty="0" err="1" smtClean="0"/>
              <a:t>eller</a:t>
            </a:r>
            <a:r>
              <a:rPr lang="en-US" baseline="0" dirty="0" smtClean="0"/>
              <a:t> </a:t>
            </a:r>
            <a:r>
              <a:rPr lang="en-US" baseline="0" dirty="0" err="1" smtClean="0"/>
              <a:t>döda</a:t>
            </a:r>
            <a:endParaRPr lang="en-US" baseline="0" dirty="0" smtClean="0"/>
          </a:p>
          <a:p>
            <a:pPr marL="171450" indent="-171450">
              <a:buFontTx/>
              <a:buChar char="-"/>
            </a:pPr>
            <a:r>
              <a:rPr lang="en-US" baseline="0" dirty="0" err="1" smtClean="0"/>
              <a:t>Fullt</a:t>
            </a:r>
            <a:r>
              <a:rPr lang="en-US" baseline="0" dirty="0" smtClean="0"/>
              <a:t> </a:t>
            </a:r>
            <a:r>
              <a:rPr lang="en-US" baseline="0" dirty="0" err="1" smtClean="0"/>
              <a:t>tillförlitligt</a:t>
            </a:r>
            <a:r>
              <a:rPr lang="en-US" baseline="0" dirty="0" smtClean="0"/>
              <a:t> </a:t>
            </a:r>
            <a:r>
              <a:rPr lang="en-US" baseline="0" dirty="0" err="1" smtClean="0"/>
              <a:t>nätverk</a:t>
            </a:r>
            <a:r>
              <a:rPr lang="en-US" baseline="0" dirty="0" smtClean="0"/>
              <a:t>, vi </a:t>
            </a:r>
            <a:r>
              <a:rPr lang="en-US" baseline="0" dirty="0" err="1" smtClean="0"/>
              <a:t>bryr</a:t>
            </a:r>
            <a:r>
              <a:rPr lang="en-US" baseline="0" dirty="0" smtClean="0"/>
              <a:t> </a:t>
            </a:r>
            <a:r>
              <a:rPr lang="en-US" baseline="0" dirty="0" err="1" smtClean="0"/>
              <a:t>oss</a:t>
            </a:r>
            <a:r>
              <a:rPr lang="en-US" baseline="0" dirty="0" smtClean="0"/>
              <a:t> </a:t>
            </a:r>
            <a:r>
              <a:rPr lang="en-US" baseline="0" dirty="0" err="1" smtClean="0"/>
              <a:t>bara</a:t>
            </a:r>
            <a:r>
              <a:rPr lang="en-US" baseline="0" dirty="0" smtClean="0"/>
              <a:t> om node failures</a:t>
            </a:r>
          </a:p>
          <a:p>
            <a:pPr marL="171450" indent="-171450">
              <a:buFontTx/>
              <a:buChar char="-"/>
            </a:pPr>
            <a:r>
              <a:rPr lang="en-US" baseline="0" dirty="0" smtClean="0"/>
              <a:t>En nods </a:t>
            </a:r>
            <a:r>
              <a:rPr lang="en-US" baseline="0" dirty="0" err="1" smtClean="0"/>
              <a:t>tillförlitlighet</a:t>
            </a:r>
            <a:r>
              <a:rPr lang="en-US" baseline="0" dirty="0" smtClean="0"/>
              <a:t> </a:t>
            </a:r>
            <a:r>
              <a:rPr lang="en-US" baseline="0" dirty="0" err="1" smtClean="0"/>
              <a:t>påverkas</a:t>
            </a:r>
            <a:r>
              <a:rPr lang="en-US" baseline="0" dirty="0" smtClean="0"/>
              <a:t> </a:t>
            </a:r>
            <a:r>
              <a:rPr lang="en-US" baseline="0" dirty="0" err="1" smtClean="0"/>
              <a:t>inte</a:t>
            </a:r>
            <a:r>
              <a:rPr lang="en-US" baseline="0" dirty="0" smtClean="0"/>
              <a:t> </a:t>
            </a:r>
            <a:r>
              <a:rPr lang="en-US" baseline="0" dirty="0" err="1" smtClean="0"/>
              <a:t>av</a:t>
            </a:r>
            <a:r>
              <a:rPr lang="en-US" baseline="0" dirty="0" smtClean="0"/>
              <a:t> </a:t>
            </a:r>
            <a:r>
              <a:rPr lang="en-US" baseline="0" dirty="0" err="1" smtClean="0"/>
              <a:t>vilket</a:t>
            </a:r>
            <a:r>
              <a:rPr lang="en-US" baseline="0" dirty="0" smtClean="0"/>
              <a:t> </a:t>
            </a:r>
            <a:r>
              <a:rPr lang="en-US" baseline="0" dirty="0" err="1" smtClean="0"/>
              <a:t>typ</a:t>
            </a:r>
            <a:r>
              <a:rPr lang="en-US" baseline="0" dirty="0" smtClean="0"/>
              <a:t> </a:t>
            </a:r>
            <a:r>
              <a:rPr lang="en-US" baseline="0" dirty="0" err="1" smtClean="0"/>
              <a:t>av</a:t>
            </a:r>
            <a:r>
              <a:rPr lang="en-US" baseline="0" dirty="0" smtClean="0"/>
              <a:t> tasks </a:t>
            </a:r>
            <a:r>
              <a:rPr lang="en-US" baseline="0" dirty="0" err="1" smtClean="0"/>
              <a:t>som</a:t>
            </a:r>
            <a:r>
              <a:rPr lang="en-US" baseline="0" dirty="0" smtClean="0"/>
              <a:t> </a:t>
            </a:r>
            <a:r>
              <a:rPr lang="en-US" baseline="0" dirty="0" err="1" smtClean="0"/>
              <a:t>körs</a:t>
            </a:r>
            <a:r>
              <a:rPr lang="en-US" baseline="0" dirty="0" smtClean="0"/>
              <a:t> </a:t>
            </a:r>
            <a:r>
              <a:rPr lang="en-US" baseline="0" dirty="0" err="1" smtClean="0"/>
              <a:t>på</a:t>
            </a:r>
            <a:r>
              <a:rPr lang="en-US" baseline="0" dirty="0" smtClean="0"/>
              <a:t> den</a:t>
            </a:r>
          </a:p>
          <a:p>
            <a:pPr marL="171450" indent="-171450">
              <a:buFontTx/>
              <a:buChar char="-"/>
            </a:pPr>
            <a:r>
              <a:rPr lang="en-US" baseline="0" dirty="0" err="1" smtClean="0"/>
              <a:t>Och</a:t>
            </a:r>
            <a:r>
              <a:rPr lang="en-US" baseline="0" dirty="0" smtClean="0"/>
              <a:t> vi </a:t>
            </a:r>
            <a:r>
              <a:rPr lang="en-US" baseline="0" dirty="0" err="1" smtClean="0"/>
              <a:t>antar</a:t>
            </a:r>
            <a:r>
              <a:rPr lang="en-US" baseline="0" dirty="0" smtClean="0"/>
              <a:t> </a:t>
            </a:r>
            <a:r>
              <a:rPr lang="en-US" baseline="0" dirty="0" err="1" smtClean="0"/>
              <a:t>dessutom</a:t>
            </a:r>
            <a:r>
              <a:rPr lang="en-US" baseline="0" dirty="0" smtClean="0"/>
              <a:t> </a:t>
            </a:r>
            <a:r>
              <a:rPr lang="en-US" baseline="0" dirty="0" err="1" smtClean="0"/>
              <a:t>statistiskt</a:t>
            </a:r>
            <a:r>
              <a:rPr lang="en-US" baseline="0" dirty="0" smtClean="0"/>
              <a:t> </a:t>
            </a:r>
            <a:r>
              <a:rPr lang="en-US" baseline="0" dirty="0" err="1" smtClean="0"/>
              <a:t>oberoende</a:t>
            </a:r>
            <a:r>
              <a:rPr lang="en-US" baseline="0" dirty="0" smtClean="0"/>
              <a:t> </a:t>
            </a:r>
            <a:r>
              <a:rPr lang="en-US" baseline="0" dirty="0" err="1" smtClean="0"/>
              <a:t>fel</a:t>
            </a:r>
            <a:endParaRPr lang="en-US" baseline="0" dirty="0" smtClean="0"/>
          </a:p>
          <a:p>
            <a:pPr marL="0" indent="0">
              <a:buFontTx/>
              <a:buNone/>
            </a:pPr>
            <a:endParaRPr lang="en-US" baseline="0" dirty="0" smtClean="0"/>
          </a:p>
        </p:txBody>
      </p:sp>
      <p:sp>
        <p:nvSpPr>
          <p:cNvPr id="4" name="Slide Number Placeholder 3"/>
          <p:cNvSpPr>
            <a:spLocks noGrp="1"/>
          </p:cNvSpPr>
          <p:nvPr>
            <p:ph type="sldNum" sz="quarter" idx="10"/>
          </p:nvPr>
        </p:nvSpPr>
        <p:spPr/>
        <p:txBody>
          <a:bodyPr/>
          <a:lstStyle/>
          <a:p>
            <a:fld id="{100650DF-8CBF-0341-B1F9-47D0C0CD302F}" type="slidenum">
              <a:rPr lang="en-US" smtClean="0"/>
              <a:t>8</a:t>
            </a:fld>
            <a:endParaRPr lang="en-US"/>
          </a:p>
        </p:txBody>
      </p:sp>
    </p:spTree>
    <p:extLst>
      <p:ext uri="{BB962C8B-B14F-4D97-AF65-F5344CB8AC3E}">
        <p14:creationId xmlns:p14="http://schemas.microsoft.com/office/powerpoint/2010/main" val="1427848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När</a:t>
            </a:r>
            <a:r>
              <a:rPr lang="en-US" dirty="0" smtClean="0"/>
              <a:t> man </a:t>
            </a:r>
            <a:r>
              <a:rPr lang="en-US" dirty="0" err="1" smtClean="0"/>
              <a:t>antar</a:t>
            </a:r>
            <a:r>
              <a:rPr lang="en-US" dirty="0" smtClean="0"/>
              <a:t> </a:t>
            </a:r>
            <a:r>
              <a:rPr lang="en-US" dirty="0" err="1" smtClean="0"/>
              <a:t>konstanta</a:t>
            </a:r>
            <a:r>
              <a:rPr lang="en-US" dirty="0" smtClean="0"/>
              <a:t> </a:t>
            </a:r>
            <a:r>
              <a:rPr lang="en-US" dirty="0" err="1" smtClean="0"/>
              <a:t>felfrekvenser</a:t>
            </a:r>
            <a:r>
              <a:rPr lang="en-US" dirty="0" smtClean="0"/>
              <a:t> </a:t>
            </a:r>
            <a:r>
              <a:rPr lang="en-US" dirty="0" err="1" smtClean="0"/>
              <a:t>så</a:t>
            </a:r>
            <a:r>
              <a:rPr lang="en-US" dirty="0" smtClean="0"/>
              <a:t> </a:t>
            </a:r>
            <a:r>
              <a:rPr lang="en-US" dirty="0" err="1" smtClean="0"/>
              <a:t>modeleras</a:t>
            </a:r>
            <a:r>
              <a:rPr lang="en-US" baseline="0" dirty="0" smtClean="0"/>
              <a:t> </a:t>
            </a:r>
            <a:r>
              <a:rPr lang="en-US" baseline="0" dirty="0" err="1" smtClean="0"/>
              <a:t>ofta</a:t>
            </a:r>
            <a:r>
              <a:rPr lang="en-US" baseline="0" dirty="0" smtClean="0"/>
              <a:t> en nods </a:t>
            </a:r>
            <a:r>
              <a:rPr lang="en-US" baseline="0" dirty="0" err="1" smtClean="0"/>
              <a:t>tillförlitlighet</a:t>
            </a:r>
            <a:r>
              <a:rPr lang="en-US" baseline="0" dirty="0" smtClean="0"/>
              <a:t> med en Poisson process</a:t>
            </a:r>
          </a:p>
          <a:p>
            <a:endParaRPr lang="en-US" baseline="0" dirty="0" smtClean="0"/>
          </a:p>
          <a:p>
            <a:r>
              <a:rPr lang="en-US" baseline="0" dirty="0" err="1" smtClean="0"/>
              <a:t>Som</a:t>
            </a:r>
            <a:r>
              <a:rPr lang="en-US" baseline="0" dirty="0" smtClean="0"/>
              <a:t> </a:t>
            </a:r>
            <a:r>
              <a:rPr lang="en-US" baseline="0" dirty="0" err="1" smtClean="0"/>
              <a:t>beskriver</a:t>
            </a:r>
            <a:r>
              <a:rPr lang="en-US" baseline="0" dirty="0" smtClean="0"/>
              <a:t> </a:t>
            </a:r>
            <a:r>
              <a:rPr lang="en-US" baseline="0" dirty="0" err="1" smtClean="0"/>
              <a:t>sannolikheten</a:t>
            </a:r>
            <a:r>
              <a:rPr lang="en-US" baseline="0" dirty="0" smtClean="0"/>
              <a:t> </a:t>
            </a:r>
            <a:r>
              <a:rPr lang="en-US" baseline="0" dirty="0" err="1" smtClean="0"/>
              <a:t>av</a:t>
            </a:r>
            <a:r>
              <a:rPr lang="en-US" baseline="0" dirty="0" smtClean="0"/>
              <a:t> k </a:t>
            </a:r>
            <a:r>
              <a:rPr lang="en-US" baseline="0" dirty="0" err="1" smtClean="0"/>
              <a:t>stycken</a:t>
            </a:r>
            <a:r>
              <a:rPr lang="en-US" baseline="0" dirty="0" smtClean="0"/>
              <a:t> </a:t>
            </a:r>
            <a:r>
              <a:rPr lang="en-US" baseline="0" dirty="0" err="1" smtClean="0"/>
              <a:t>fel</a:t>
            </a:r>
            <a:r>
              <a:rPr lang="en-US" baseline="0" dirty="0" smtClean="0"/>
              <a:t> om man vet </a:t>
            </a:r>
            <a:r>
              <a:rPr lang="en-US" baseline="0" dirty="0" err="1" smtClean="0"/>
              <a:t>dess</a:t>
            </a:r>
            <a:r>
              <a:rPr lang="en-US" baseline="0" dirty="0" smtClean="0"/>
              <a:t> failure rate, </a:t>
            </a:r>
            <a:r>
              <a:rPr lang="en-US" baseline="0" dirty="0" err="1" smtClean="0"/>
              <a:t>tex</a:t>
            </a:r>
            <a:r>
              <a:rPr lang="en-US" baseline="0" dirty="0" smtClean="0"/>
              <a:t> om failure </a:t>
            </a:r>
            <a:r>
              <a:rPr lang="en-US" baseline="0" dirty="0" err="1" smtClean="0"/>
              <a:t>raten</a:t>
            </a:r>
            <a:r>
              <a:rPr lang="en-US" baseline="0" dirty="0" smtClean="0"/>
              <a:t> </a:t>
            </a:r>
            <a:r>
              <a:rPr lang="en-US" baseline="0" dirty="0" err="1" smtClean="0"/>
              <a:t>är</a:t>
            </a:r>
            <a:r>
              <a:rPr lang="en-US" baseline="0" dirty="0" smtClean="0"/>
              <a:t> 1 om </a:t>
            </a:r>
            <a:r>
              <a:rPr lang="en-US" baseline="0" dirty="0" err="1" smtClean="0"/>
              <a:t>dagen</a:t>
            </a:r>
            <a:r>
              <a:rPr lang="en-US" baseline="0" dirty="0" smtClean="0"/>
              <a:t>, </a:t>
            </a:r>
            <a:r>
              <a:rPr lang="en-US" baseline="0" dirty="0" err="1" smtClean="0"/>
              <a:t>så</a:t>
            </a:r>
            <a:r>
              <a:rPr lang="en-US" baseline="0" dirty="0" smtClean="0"/>
              <a:t> </a:t>
            </a:r>
            <a:r>
              <a:rPr lang="en-US" baseline="0" dirty="0" err="1" smtClean="0"/>
              <a:t>ger</a:t>
            </a:r>
            <a:r>
              <a:rPr lang="en-US" baseline="0" dirty="0" smtClean="0"/>
              <a:t> P(2) </a:t>
            </a:r>
            <a:r>
              <a:rPr lang="en-US" baseline="0" dirty="0" err="1" smtClean="0"/>
              <a:t>sannolikheten</a:t>
            </a:r>
            <a:r>
              <a:rPr lang="en-US" baseline="0" dirty="0" smtClean="0"/>
              <a:t> </a:t>
            </a:r>
            <a:r>
              <a:rPr lang="en-US" baseline="0" dirty="0" err="1" smtClean="0"/>
              <a:t>för</a:t>
            </a:r>
            <a:r>
              <a:rPr lang="en-US" baseline="0" dirty="0" smtClean="0"/>
              <a:t> 2 </a:t>
            </a:r>
            <a:r>
              <a:rPr lang="en-US" baseline="0" dirty="0" err="1" smtClean="0"/>
              <a:t>fel</a:t>
            </a:r>
            <a:r>
              <a:rPr lang="en-US" baseline="0" dirty="0" smtClean="0"/>
              <a:t> under 1 dag.</a:t>
            </a:r>
          </a:p>
          <a:p>
            <a:endParaRPr lang="en-US" baseline="0" dirty="0" smtClean="0"/>
          </a:p>
          <a:p>
            <a:r>
              <a:rPr lang="en-US" baseline="0" dirty="0" err="1" smtClean="0"/>
              <a:t>Och</a:t>
            </a:r>
            <a:r>
              <a:rPr lang="en-US" baseline="0" dirty="0" smtClean="0"/>
              <a:t> failure </a:t>
            </a:r>
            <a:r>
              <a:rPr lang="en-US" baseline="0" dirty="0" err="1" smtClean="0"/>
              <a:t>raten</a:t>
            </a:r>
            <a:r>
              <a:rPr lang="en-US" baseline="0" dirty="0" smtClean="0"/>
              <a:t> </a:t>
            </a:r>
            <a:r>
              <a:rPr lang="en-US" baseline="0" dirty="0" err="1" smtClean="0"/>
              <a:t>kan</a:t>
            </a:r>
            <a:r>
              <a:rPr lang="en-US" baseline="0" dirty="0" smtClean="0"/>
              <a:t> med mean-time-between-failures </a:t>
            </a:r>
            <a:r>
              <a:rPr lang="en-US" baseline="0" dirty="0" err="1" smtClean="0"/>
              <a:t>beskrivas</a:t>
            </a:r>
            <a:r>
              <a:rPr lang="en-US" baseline="0" dirty="0" smtClean="0"/>
              <a:t> </a:t>
            </a:r>
            <a:r>
              <a:rPr lang="en-US" baseline="0" dirty="0" err="1" smtClean="0"/>
              <a:t>som</a:t>
            </a:r>
            <a:r>
              <a:rPr lang="en-US" baseline="0" dirty="0" smtClean="0"/>
              <a:t> en </a:t>
            </a:r>
            <a:r>
              <a:rPr lang="en-US" baseline="0" dirty="0" err="1" smtClean="0"/>
              <a:t>tid</a:t>
            </a:r>
            <a:r>
              <a:rPr lang="en-US" baseline="0" dirty="0" smtClean="0"/>
              <a:t> t / MTBF</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100650DF-8CBF-0341-B1F9-47D0C0CD302F}" type="slidenum">
              <a:rPr lang="en-US" smtClean="0"/>
              <a:t>9</a:t>
            </a:fld>
            <a:endParaRPr lang="en-US"/>
          </a:p>
        </p:txBody>
      </p:sp>
    </p:spTree>
    <p:extLst>
      <p:ext uri="{BB962C8B-B14F-4D97-AF65-F5344CB8AC3E}">
        <p14:creationId xmlns:p14="http://schemas.microsoft.com/office/powerpoint/2010/main" val="18873320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a:p>
            <a:r>
              <a:rPr lang="en-US" dirty="0" err="1" smtClean="0"/>
              <a:t>För</a:t>
            </a:r>
            <a:r>
              <a:rPr lang="en-US" baseline="0" dirty="0" smtClean="0"/>
              <a:t> </a:t>
            </a:r>
            <a:r>
              <a:rPr lang="en-US" baseline="0" dirty="0" err="1" smtClean="0"/>
              <a:t>att</a:t>
            </a:r>
            <a:r>
              <a:rPr lang="en-US" baseline="0" dirty="0" smtClean="0"/>
              <a:t> </a:t>
            </a:r>
            <a:r>
              <a:rPr lang="en-US" baseline="0" dirty="0" err="1" smtClean="0"/>
              <a:t>uttrycka</a:t>
            </a:r>
            <a:r>
              <a:rPr lang="en-US" baseline="0" dirty="0" smtClean="0"/>
              <a:t> </a:t>
            </a:r>
            <a:r>
              <a:rPr lang="en-US" baseline="0" dirty="0" err="1" smtClean="0"/>
              <a:t>sannolikheten</a:t>
            </a:r>
            <a:r>
              <a:rPr lang="en-US" baseline="0" dirty="0" smtClean="0"/>
              <a:t> </a:t>
            </a:r>
            <a:r>
              <a:rPr lang="en-US" baseline="0" dirty="0" err="1" smtClean="0"/>
              <a:t>att</a:t>
            </a:r>
            <a:r>
              <a:rPr lang="en-US" baseline="0" dirty="0" smtClean="0"/>
              <a:t> en nod </a:t>
            </a:r>
            <a:r>
              <a:rPr lang="en-US" baseline="0" dirty="0" err="1" smtClean="0"/>
              <a:t>överlever</a:t>
            </a:r>
            <a:r>
              <a:rPr lang="en-US" baseline="0" dirty="0" smtClean="0"/>
              <a:t> en </a:t>
            </a:r>
            <a:r>
              <a:rPr lang="en-US" baseline="0" dirty="0" err="1" smtClean="0"/>
              <a:t>tid</a:t>
            </a:r>
            <a:r>
              <a:rPr lang="en-US" baseline="0" dirty="0" smtClean="0"/>
              <a:t> </a:t>
            </a:r>
            <a:r>
              <a:rPr lang="en-US" i="1" baseline="0" dirty="0" smtClean="0"/>
              <a:t>t</a:t>
            </a:r>
            <a:r>
              <a:rPr lang="en-US" i="0" baseline="0" dirty="0" smtClean="0"/>
              <a:t>, </a:t>
            </a:r>
            <a:r>
              <a:rPr lang="en-US" i="0" baseline="0" dirty="0" err="1" smtClean="0"/>
              <a:t>så</a:t>
            </a:r>
            <a:r>
              <a:rPr lang="en-US" i="0" baseline="0" dirty="0" smtClean="0"/>
              <a:t> </a:t>
            </a:r>
            <a:r>
              <a:rPr lang="en-US" i="0" baseline="0" dirty="0" err="1" smtClean="0"/>
              <a:t>får</a:t>
            </a:r>
            <a:r>
              <a:rPr lang="en-US" i="0" baseline="0" dirty="0" smtClean="0"/>
              <a:t> man </a:t>
            </a:r>
            <a:r>
              <a:rPr lang="en-US" i="0" baseline="0" dirty="0" err="1" smtClean="0"/>
              <a:t>istället</a:t>
            </a:r>
            <a:r>
              <a:rPr lang="en-US" i="0" baseline="0" dirty="0" smtClean="0"/>
              <a:t> </a:t>
            </a:r>
            <a:r>
              <a:rPr lang="en-US" i="0" baseline="0" dirty="0" err="1" smtClean="0"/>
              <a:t>uttrycka</a:t>
            </a:r>
            <a:r>
              <a:rPr lang="en-US" i="0" baseline="0" dirty="0" smtClean="0"/>
              <a:t> </a:t>
            </a:r>
            <a:r>
              <a:rPr lang="en-US" i="0" baseline="0" dirty="0" err="1" smtClean="0"/>
              <a:t>sannolikheten</a:t>
            </a:r>
            <a:r>
              <a:rPr lang="en-US" i="0" baseline="0" dirty="0" smtClean="0"/>
              <a:t> </a:t>
            </a:r>
            <a:r>
              <a:rPr lang="en-US" i="0" baseline="0" dirty="0" err="1" smtClean="0"/>
              <a:t>för</a:t>
            </a:r>
            <a:r>
              <a:rPr lang="en-US" i="0" baseline="0" dirty="0" smtClean="0"/>
              <a:t> 0 </a:t>
            </a:r>
            <a:r>
              <a:rPr lang="en-US" i="0" baseline="0" dirty="0" err="1" smtClean="0"/>
              <a:t>fel</a:t>
            </a:r>
            <a:r>
              <a:rPr lang="en-US" i="0" baseline="0" dirty="0" smtClean="0"/>
              <a:t> under den </a:t>
            </a:r>
            <a:r>
              <a:rPr lang="en-US" i="0" baseline="0" dirty="0" err="1" smtClean="0"/>
              <a:t>tiden</a:t>
            </a:r>
            <a:endParaRPr lang="en-US" i="0" baseline="0" dirty="0" smtClean="0"/>
          </a:p>
          <a:p>
            <a:endParaRPr lang="en-US" i="0" baseline="0" dirty="0" smtClean="0"/>
          </a:p>
          <a:p>
            <a:r>
              <a:rPr lang="en-US" i="0" baseline="0" dirty="0" err="1" smtClean="0"/>
              <a:t>Sannolikheten</a:t>
            </a:r>
            <a:r>
              <a:rPr lang="en-US" i="0" baseline="0" dirty="0" smtClean="0"/>
              <a:t> </a:t>
            </a:r>
            <a:r>
              <a:rPr lang="en-US" i="0" baseline="0" dirty="0" err="1" smtClean="0"/>
              <a:t>att</a:t>
            </a:r>
            <a:r>
              <a:rPr lang="en-US" i="0" baseline="0" dirty="0" smtClean="0"/>
              <a:t> </a:t>
            </a:r>
            <a:r>
              <a:rPr lang="en-US" i="0" baseline="0" dirty="0" err="1" smtClean="0"/>
              <a:t>minst</a:t>
            </a:r>
            <a:r>
              <a:rPr lang="en-US" i="0" baseline="0" dirty="0" smtClean="0"/>
              <a:t> </a:t>
            </a:r>
            <a:r>
              <a:rPr lang="en-US" i="0" baseline="0" dirty="0" err="1" smtClean="0"/>
              <a:t>ett</a:t>
            </a:r>
            <a:r>
              <a:rPr lang="en-US" i="0" baseline="0" dirty="0" smtClean="0"/>
              <a:t> </a:t>
            </a:r>
            <a:r>
              <a:rPr lang="en-US" i="0" baseline="0" dirty="0" err="1" smtClean="0"/>
              <a:t>fel</a:t>
            </a:r>
            <a:r>
              <a:rPr lang="en-US" i="0" baseline="0" dirty="0" smtClean="0"/>
              <a:t> </a:t>
            </a:r>
            <a:r>
              <a:rPr lang="en-US" i="0" baseline="0" dirty="0" err="1" smtClean="0"/>
              <a:t>inträffar</a:t>
            </a:r>
            <a:r>
              <a:rPr lang="en-US" i="0" baseline="0" dirty="0" smtClean="0"/>
              <a:t> </a:t>
            </a:r>
            <a:r>
              <a:rPr lang="en-US" i="0" baseline="0" dirty="0" err="1" smtClean="0"/>
              <a:t>är</a:t>
            </a:r>
            <a:r>
              <a:rPr lang="en-US" i="0" baseline="0" dirty="0" smtClean="0"/>
              <a:t> </a:t>
            </a:r>
            <a:r>
              <a:rPr lang="en-US" i="0" baseline="0" dirty="0" err="1" smtClean="0"/>
              <a:t>då</a:t>
            </a:r>
            <a:r>
              <a:rPr lang="en-US" i="0" baseline="0" dirty="0" smtClean="0"/>
              <a:t> 1 - </a:t>
            </a:r>
            <a:r>
              <a:rPr lang="en-US" i="0" baseline="0" dirty="0" err="1" smtClean="0"/>
              <a:t>sannolikheten</a:t>
            </a:r>
            <a:r>
              <a:rPr lang="en-US" i="0" baseline="0" dirty="0" smtClean="0"/>
              <a:t> </a:t>
            </a:r>
            <a:r>
              <a:rPr lang="en-US" i="0" baseline="0" dirty="0" err="1" smtClean="0"/>
              <a:t>att</a:t>
            </a:r>
            <a:r>
              <a:rPr lang="en-US" i="0" baseline="0" dirty="0" smtClean="0"/>
              <a:t> den </a:t>
            </a:r>
            <a:r>
              <a:rPr lang="en-US" i="0" baseline="0" dirty="0" err="1" smtClean="0"/>
              <a:t>överlever</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10</a:t>
            </a:fld>
            <a:endParaRPr lang="en-US"/>
          </a:p>
        </p:txBody>
      </p:sp>
    </p:spTree>
    <p:extLst>
      <p:ext uri="{BB962C8B-B14F-4D97-AF65-F5344CB8AC3E}">
        <p14:creationId xmlns:p14="http://schemas.microsoft.com/office/powerpoint/2010/main" val="1991764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4BDF68E2-58F2-4D09-BE8B-E3BD06533059}" type="datetimeFigureOut">
              <a:rPr lang="en-US" smtClean="0"/>
              <a:t>5/8/16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22722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E2D6473-DF6D-4702-B328-E0DD40540A4E}" type="datetimeFigureOut">
              <a:rPr lang="en-US" smtClean="0"/>
              <a:t>5/8/16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1587713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26F7E3A-B166-407D-9866-32884E7D5B37}" type="datetimeFigureOut">
              <a:rPr lang="en-US" smtClean="0"/>
              <a:t>5/8/16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0876793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28FC5F6-F338-4AE4-BB23-26385BCFC423}" type="datetimeFigureOut">
              <a:rPr lang="en-US" smtClean="0"/>
              <a:t>5/8/16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113E31D-E2AB-40D1-8B51-AFA5AFEF393A}" type="slidenum">
              <a:rPr lang="en-US" smtClean="0"/>
              <a:t>‹#›</a:t>
            </a:fld>
            <a:endParaRPr lang="en-US" dirty="0"/>
          </a:p>
        </p:txBody>
      </p:sp>
    </p:spTree>
    <p:extLst>
      <p:ext uri="{BB962C8B-B14F-4D97-AF65-F5344CB8AC3E}">
        <p14:creationId xmlns:p14="http://schemas.microsoft.com/office/powerpoint/2010/main" val="14915864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0EBB0C4-6273-4C6E-B9BD-2EDC30F1CD52}" type="datetimeFigureOut">
              <a:rPr lang="en-US" smtClean="0"/>
              <a:t>5/8/16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75091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19AB4D41-86C1-4908-B66A-0B50CEB3BF29}" type="datetimeFigureOut">
              <a:rPr lang="en-US" smtClean="0"/>
              <a:t>5/8/16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2611981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E6426E2C-56C1-4E0D-A793-0088A7FDD37E}" type="datetimeFigureOut">
              <a:rPr lang="en-US" smtClean="0"/>
              <a:t>5/8/16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2940809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C8C39B41-D8B5-4052-B551-9B5525EAA8B6}" type="datetimeFigureOut">
              <a:rPr lang="en-US" smtClean="0"/>
              <a:t>5/8/16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0510284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4D94136C-8742-45B2-AF27-D93DF72833A9}" type="datetimeFigureOut">
              <a:rPr lang="en-US" smtClean="0"/>
              <a:t>5/8/16</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273045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32ABBEA6-7C60-4B02-AE87-00D78D8422AF}" type="datetimeFigureOut">
              <a:rPr lang="en-US" smtClean="0"/>
              <a:t>5/8/16</a:t>
            </a:fld>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0817987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9CAD897-D46E-4AD2-BD9B-49DD3E640873}" type="datetimeFigureOut">
              <a:rPr lang="en-US" smtClean="0"/>
              <a:t>5/8/16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987963905"/>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98624D31-43A5-475A-80CF-332C9F6DCF35}" type="datetimeFigureOut">
              <a:rPr lang="en-US" smtClean="0"/>
              <a:t>5/8/16</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4FAB73BC-B049-4115-A692-8D63A059BFB8}" type="slidenum">
              <a:rPr lang="en-US" smtClean="0"/>
              <a:pPr/>
              <a:t>‹#›</a:t>
            </a:fld>
            <a:endParaRPr 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9099982"/>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Lst>
  <p:hf sldNum="0"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80.png"/><Relationship Id="rId5"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0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7.xml.rels><?xml version="1.0" encoding="UTF-8" standalone="yes"?>
<Relationships xmlns="http://schemas.openxmlformats.org/package/2006/relationships"><Relationship Id="rId3" Type="http://schemas.openxmlformats.org/officeDocument/2006/relationships/image" Target="../media/image110.png"/><Relationship Id="rId4"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3.emf"/><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3.emf"/><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4.emf"/><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5.emf"/><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16.emf"/><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0.png"/></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16.emf"/><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1.em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22.em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23.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23.em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23.em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23.em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24.em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5.xml.rels><?xml version="1.0" encoding="UTF-8" standalone="yes"?>
<Relationships xmlns="http://schemas.openxmlformats.org/package/2006/relationships"><Relationship Id="rId3" Type="http://schemas.openxmlformats.org/officeDocument/2006/relationships/image" Target="../media/image25.emf"/><Relationship Id="rId4" Type="http://schemas.openxmlformats.org/officeDocument/2006/relationships/image" Target="../media/image26.emf"/><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1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27.em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28.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29.em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em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31.emf"/></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32.emf"/></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33.emf"/></Relationships>
</file>

<file path=ppt/slides/_rels/slide45.xml.rels><?xml version="1.0" encoding="UTF-8" standalone="yes"?>
<Relationships xmlns="http://schemas.openxmlformats.org/package/2006/relationships"><Relationship Id="rId3" Type="http://schemas.openxmlformats.org/officeDocument/2006/relationships/image" Target="../media/image37.png"/><Relationship Id="rId4" Type="http://schemas.openxmlformats.org/officeDocument/2006/relationships/image" Target="../media/image230.png"/><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emf"/></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em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34.emf"/></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35.e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emf"/></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emf"/></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38.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39.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4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emf"/></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41.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42.emf"/></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43.emf"/></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44.emf"/></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image" Target="../media/image45.emf"/></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46.emf"/></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3.emf"/></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7.emf"/></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8.emf"/></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9.emf"/></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emf"/></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2.emf"/></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image" Target="../media/image53.emf"/></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image" Target="../media/image54.em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image" Target="../media/image55.emf"/></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 Id="rId3" Type="http://schemas.openxmlformats.org/officeDocument/2006/relationships/image" Target="../media/image56.emf"/></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7.emf"/></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8.emf"/></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9.emf"/></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4800" dirty="0" smtClean="0"/>
              <a:t>Dynamic Fault-Tolerance and Task Scheduling in Distributed Systems</a:t>
            </a:r>
            <a:endParaRPr lang="en-US" sz="4800" dirty="0"/>
          </a:p>
        </p:txBody>
      </p:sp>
      <p:sp>
        <p:nvSpPr>
          <p:cNvPr id="3" name="Subtitle 2"/>
          <p:cNvSpPr>
            <a:spLocks noGrp="1"/>
          </p:cNvSpPr>
          <p:nvPr>
            <p:ph type="subTitle" idx="1"/>
          </p:nvPr>
        </p:nvSpPr>
        <p:spPr/>
        <p:txBody>
          <a:bodyPr/>
          <a:lstStyle/>
          <a:p>
            <a:r>
              <a:rPr lang="en-US" dirty="0" smtClean="0"/>
              <a:t>Masters Thesis by Philip </a:t>
            </a:r>
            <a:r>
              <a:rPr lang="en-US" dirty="0" err="1" smtClean="0"/>
              <a:t>ståhl</a:t>
            </a:r>
            <a:r>
              <a:rPr lang="en-US" dirty="0" smtClean="0"/>
              <a:t> and </a:t>
            </a:r>
            <a:r>
              <a:rPr lang="en-US" dirty="0" err="1" smtClean="0"/>
              <a:t>jonatan</a:t>
            </a:r>
            <a:r>
              <a:rPr lang="en-US" dirty="0" smtClean="0"/>
              <a:t> </a:t>
            </a:r>
            <a:r>
              <a:rPr lang="en-US" dirty="0" err="1" smtClean="0"/>
              <a:t>broberg</a:t>
            </a:r>
            <a:endParaRPr lang="en-US" dirty="0"/>
          </a:p>
        </p:txBody>
      </p:sp>
    </p:spTree>
    <p:extLst>
      <p:ext uri="{BB962C8B-B14F-4D97-AF65-F5344CB8AC3E}">
        <p14:creationId xmlns:p14="http://schemas.microsoft.com/office/powerpoint/2010/main" val="19834625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Failure distribution</a:t>
            </a:r>
            <a:endParaRPr lang="en-US" dirty="0"/>
          </a:p>
        </p:txBody>
      </p:sp>
      <p:sp>
        <p:nvSpPr>
          <p:cNvPr id="3" name="Content Placeholder 2"/>
          <p:cNvSpPr>
            <a:spLocks noGrp="1"/>
          </p:cNvSpPr>
          <p:nvPr>
            <p:ph idx="1"/>
          </p:nvPr>
        </p:nvSpPr>
        <p:spPr/>
        <p:txBody>
          <a:bodyPr>
            <a:normAutofit/>
          </a:bodyPr>
          <a:lstStyle/>
          <a:p>
            <a:pPr marL="0" indent="0">
              <a:buNone/>
            </a:pPr>
            <a:endParaRPr lang="en-US" dirty="0" smtClean="0"/>
          </a:p>
          <a:p>
            <a:pPr marL="0" indent="0">
              <a:buNone/>
            </a:pPr>
            <a:endParaRPr lang="en-US" dirty="0"/>
          </a:p>
          <a:p>
            <a:pPr marL="0" indent="0">
              <a:buNone/>
            </a:pPr>
            <a:endParaRPr lang="en-US" dirty="0" smtClean="0"/>
          </a:p>
          <a:p>
            <a:pPr marL="0" indent="0">
              <a:buNone/>
            </a:pPr>
            <a:r>
              <a:rPr lang="en-US" dirty="0" smtClean="0"/>
              <a:t>We </a:t>
            </a:r>
            <a:r>
              <a:rPr lang="en-US" dirty="0"/>
              <a:t>are interested in knowing the probability of a node surviving a time </a:t>
            </a:r>
            <a:r>
              <a:rPr lang="en-US" i="1" dirty="0"/>
              <a:t>t</a:t>
            </a:r>
            <a:r>
              <a:rPr lang="en-US" dirty="0"/>
              <a:t>, i.e. no failures</a:t>
            </a:r>
          </a:p>
          <a:p>
            <a:pPr marL="0" lvl="0" indent="0">
              <a:buNone/>
            </a:pPr>
            <a:endParaRPr lang="en-US" dirty="0" smtClean="0"/>
          </a:p>
          <a:p>
            <a:pPr marL="0" lvl="0" indent="0">
              <a:buNone/>
            </a:pPr>
            <a:endParaRPr lang="en-US" dirty="0" smtClean="0"/>
          </a:p>
          <a:p>
            <a:pPr marL="0" lvl="0" indent="0">
              <a:buNone/>
            </a:pPr>
            <a:r>
              <a:rPr lang="en-US" dirty="0" smtClean="0"/>
              <a:t>The probability that a failure occurs is thereby</a:t>
            </a:r>
          </a:p>
          <a:p>
            <a:pPr marL="0" lvl="0" indent="0">
              <a:buNone/>
            </a:pPr>
            <a:endParaRPr lang="en-US" dirty="0"/>
          </a:p>
          <a:p>
            <a:pPr marL="0" indent="0">
              <a:buNone/>
            </a:pPr>
            <a:endParaRPr lang="en-US" dirty="0"/>
          </a:p>
          <a:p>
            <a:pPr marL="0" indent="0">
              <a:buNone/>
            </a:pPr>
            <a:endParaRPr lang="en-US" dirty="0"/>
          </a:p>
          <a:p>
            <a:pPr marL="0" lvl="0" indent="0">
              <a:buNone/>
            </a:pPr>
            <a:endParaRPr lang="en-US" dirty="0"/>
          </a:p>
        </p:txBody>
      </p:sp>
      <mc:AlternateContent xmlns:mc="http://schemas.openxmlformats.org/markup-compatibility/2006" xmlns:a14="http://schemas.microsoft.com/office/drawing/2010/main">
        <mc:Choice Requires="a14">
          <p:sp>
            <p:nvSpPr>
              <p:cNvPr id="5" name="Rectangle 4"/>
              <p:cNvSpPr/>
              <p:nvPr/>
            </p:nvSpPr>
            <p:spPr>
              <a:xfrm>
                <a:off x="1097280" y="3558777"/>
                <a:ext cx="10058400" cy="83503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GB" i="1">
                          <a:latin typeface="Cambria Math" charset="0"/>
                        </a:rPr>
                        <m:t>𝑃</m:t>
                      </m:r>
                      <m:d>
                        <m:dPr>
                          <m:ctrlPr>
                            <a:rPr lang="en-GB" i="1">
                              <a:latin typeface="Cambria Math" charset="0"/>
                            </a:rPr>
                          </m:ctrlPr>
                        </m:dPr>
                        <m:e>
                          <m:r>
                            <a:rPr lang="en-GB" i="1">
                              <a:latin typeface="Cambria Math" charset="0"/>
                            </a:rPr>
                            <m:t>𝑠𝑢𝑟𝑣𝑖𝑣𝑎𝑙</m:t>
                          </m:r>
                        </m:e>
                      </m:d>
                      <m:r>
                        <a:rPr lang="en-GB" i="1">
                          <a:latin typeface="Cambria Math" charset="0"/>
                        </a:rPr>
                        <m:t>=</m:t>
                      </m:r>
                      <m:r>
                        <a:rPr lang="en-GB" i="1">
                          <a:latin typeface="Cambria Math" charset="0"/>
                        </a:rPr>
                        <m:t>𝑃</m:t>
                      </m:r>
                      <m:d>
                        <m:dPr>
                          <m:ctrlPr>
                            <a:rPr lang="en-GB" i="1">
                              <a:latin typeface="Cambria Math" charset="0"/>
                            </a:rPr>
                          </m:ctrlPr>
                        </m:dPr>
                        <m:e>
                          <m:r>
                            <a:rPr lang="en-GB" i="1">
                              <a:latin typeface="Cambria Math" charset="0"/>
                            </a:rPr>
                            <m:t>0 </m:t>
                          </m:r>
                          <m:r>
                            <a:rPr lang="en-GB" i="1">
                              <a:latin typeface="Cambria Math" charset="0"/>
                            </a:rPr>
                            <m:t>𝑓𝑎𝑖𝑙𝑢𝑟𝑒𝑠</m:t>
                          </m:r>
                          <m:r>
                            <a:rPr lang="en-GB" i="1">
                              <a:latin typeface="Cambria Math" charset="0"/>
                            </a:rPr>
                            <m:t> </m:t>
                          </m:r>
                          <m:r>
                            <a:rPr lang="en-GB" i="1">
                              <a:latin typeface="Cambria Math" charset="0"/>
                            </a:rPr>
                            <m:t>𝑑𝑢𝑟𝑖𝑛𝑔</m:t>
                          </m:r>
                          <m:r>
                            <a:rPr lang="en-GB" i="1">
                              <a:latin typeface="Cambria Math" charset="0"/>
                            </a:rPr>
                            <m:t> </m:t>
                          </m:r>
                          <m:r>
                            <a:rPr lang="en-GB" i="1">
                              <a:latin typeface="Cambria Math" charset="0"/>
                            </a:rPr>
                            <m:t>𝑡𝑖𝑚𝑒</m:t>
                          </m:r>
                          <m:r>
                            <a:rPr lang="en-GB" i="1">
                              <a:latin typeface="Cambria Math" charset="0"/>
                            </a:rPr>
                            <m:t> </m:t>
                          </m:r>
                          <m:r>
                            <a:rPr lang="en-GB" i="1">
                              <a:latin typeface="Cambria Math" charset="0"/>
                            </a:rPr>
                            <m:t>𝑡</m:t>
                          </m:r>
                        </m:e>
                      </m:d>
                      <m:r>
                        <a:rPr lang="en-GB" i="1">
                          <a:latin typeface="Cambria Math" charset="0"/>
                        </a:rPr>
                        <m:t>=</m:t>
                      </m:r>
                      <m:f>
                        <m:fPr>
                          <m:ctrlPr>
                            <a:rPr lang="fi-FI" i="1">
                              <a:latin typeface="Cambria Math" charset="0"/>
                            </a:rPr>
                          </m:ctrlPr>
                        </m:fPr>
                        <m:num>
                          <m:sSup>
                            <m:sSupPr>
                              <m:ctrlPr>
                                <a:rPr lang="is-IS" i="1">
                                  <a:latin typeface="Cambria Math" charset="0"/>
                                </a:rPr>
                              </m:ctrlPr>
                            </m:sSupPr>
                            <m:e>
                              <m:d>
                                <m:dPr>
                                  <m:ctrlPr>
                                    <a:rPr lang="en-US" i="1">
                                      <a:latin typeface="Cambria Math" charset="0"/>
                                    </a:rPr>
                                  </m:ctrlPr>
                                </m:dPr>
                                <m:e>
                                  <m:f>
                                    <m:fPr>
                                      <m:ctrlPr>
                                        <a:rPr lang="fi-FI" i="1">
                                          <a:latin typeface="Cambria Math" charset="0"/>
                                        </a:rPr>
                                      </m:ctrlPr>
                                    </m:fPr>
                                    <m:num>
                                      <m:r>
                                        <a:rPr lang="en-GB" i="1">
                                          <a:latin typeface="Cambria Math" charset="0"/>
                                        </a:rPr>
                                        <m:t>𝑡</m:t>
                                      </m:r>
                                    </m:num>
                                    <m:den>
                                      <m:r>
                                        <a:rPr lang="en-GB" i="1">
                                          <a:latin typeface="Cambria Math" charset="0"/>
                                        </a:rPr>
                                        <m:t>𝑀𝑇𝐵𝐹</m:t>
                                      </m:r>
                                    </m:den>
                                  </m:f>
                                </m:e>
                              </m:d>
                            </m:e>
                            <m:sup>
                              <m:r>
                                <a:rPr lang="en-GB" i="1">
                                  <a:latin typeface="Cambria Math" charset="0"/>
                                </a:rPr>
                                <m:t>0</m:t>
                              </m:r>
                            </m:sup>
                          </m:sSup>
                          <m:r>
                            <a:rPr lang="en-GB" i="1">
                              <a:latin typeface="Cambria Math" charset="0"/>
                            </a:rPr>
                            <m:t>∗</m:t>
                          </m:r>
                          <m:sSup>
                            <m:sSupPr>
                              <m:ctrlPr>
                                <a:rPr lang="is-IS" i="1">
                                  <a:latin typeface="Cambria Math" charset="0"/>
                                </a:rPr>
                              </m:ctrlPr>
                            </m:sSupPr>
                            <m:e>
                              <m:r>
                                <a:rPr lang="en-GB" i="1">
                                  <a:latin typeface="Cambria Math" charset="0"/>
                                </a:rPr>
                                <m:t>𝑒</m:t>
                              </m:r>
                            </m:e>
                            <m:sup>
                              <m:r>
                                <a:rPr lang="en-GB" i="1">
                                  <a:latin typeface="Cambria Math" charset="0"/>
                                </a:rPr>
                                <m:t>−</m:t>
                              </m:r>
                              <m:d>
                                <m:dPr>
                                  <m:ctrlPr>
                                    <a:rPr lang="en-US" i="1">
                                      <a:latin typeface="Cambria Math" charset="0"/>
                                    </a:rPr>
                                  </m:ctrlPr>
                                </m:dPr>
                                <m:e>
                                  <m:f>
                                    <m:fPr>
                                      <m:ctrlPr>
                                        <a:rPr lang="fi-FI" i="1">
                                          <a:latin typeface="Cambria Math" charset="0"/>
                                        </a:rPr>
                                      </m:ctrlPr>
                                    </m:fPr>
                                    <m:num>
                                      <m:r>
                                        <a:rPr lang="en-GB" i="1">
                                          <a:latin typeface="Cambria Math" charset="0"/>
                                        </a:rPr>
                                        <m:t>𝑡</m:t>
                                      </m:r>
                                    </m:num>
                                    <m:den>
                                      <m:r>
                                        <a:rPr lang="en-GB" i="1">
                                          <a:latin typeface="Cambria Math" charset="0"/>
                                        </a:rPr>
                                        <m:t>𝑀𝑇𝐵𝐹</m:t>
                                      </m:r>
                                    </m:den>
                                  </m:f>
                                </m:e>
                              </m:d>
                            </m:sup>
                          </m:sSup>
                        </m:num>
                        <m:den>
                          <m:r>
                            <a:rPr lang="en-GB" i="1">
                              <a:latin typeface="Cambria Math" charset="0"/>
                            </a:rPr>
                            <m:t>0</m:t>
                          </m:r>
                          <m:r>
                            <a:rPr lang="fi-FI" i="1">
                              <a:latin typeface="Cambria Math" charset="0"/>
                            </a:rPr>
                            <m:t>!</m:t>
                          </m:r>
                        </m:den>
                      </m:f>
                      <m:r>
                        <a:rPr lang="en-GB" i="1">
                          <a:latin typeface="Cambria Math" charset="0"/>
                        </a:rPr>
                        <m:t>=</m:t>
                      </m:r>
                      <m:sSup>
                        <m:sSupPr>
                          <m:ctrlPr>
                            <a:rPr lang="is-IS" i="1">
                              <a:latin typeface="Cambria Math" charset="0"/>
                            </a:rPr>
                          </m:ctrlPr>
                        </m:sSupPr>
                        <m:e>
                          <m:r>
                            <a:rPr lang="en-GB" i="1">
                              <a:latin typeface="Cambria Math" charset="0"/>
                            </a:rPr>
                            <m:t>𝑒</m:t>
                          </m:r>
                        </m:e>
                        <m:sup>
                          <m:r>
                            <a:rPr lang="en-GB" i="1">
                              <a:latin typeface="Cambria Math" charset="0"/>
                            </a:rPr>
                            <m:t>−</m:t>
                          </m:r>
                          <m:d>
                            <m:dPr>
                              <m:ctrlPr>
                                <a:rPr lang="en-US" i="1">
                                  <a:latin typeface="Cambria Math" charset="0"/>
                                </a:rPr>
                              </m:ctrlPr>
                            </m:dPr>
                            <m:e>
                              <m:f>
                                <m:fPr>
                                  <m:ctrlPr>
                                    <a:rPr lang="fi-FI" i="1">
                                      <a:latin typeface="Cambria Math" charset="0"/>
                                    </a:rPr>
                                  </m:ctrlPr>
                                </m:fPr>
                                <m:num>
                                  <m:r>
                                    <a:rPr lang="en-GB" i="1">
                                      <a:latin typeface="Cambria Math" charset="0"/>
                                    </a:rPr>
                                    <m:t>𝑡</m:t>
                                  </m:r>
                                </m:num>
                                <m:den>
                                  <m:r>
                                    <a:rPr lang="en-GB" i="1">
                                      <a:latin typeface="Cambria Math" charset="0"/>
                                    </a:rPr>
                                    <m:t>𝑀𝑇𝐵𝐹</m:t>
                                  </m:r>
                                </m:den>
                              </m:f>
                            </m:e>
                          </m:d>
                        </m:sup>
                      </m:sSup>
                    </m:oMath>
                  </m:oMathPara>
                </a14:m>
                <a:endParaRPr lang="en-US" dirty="0"/>
              </a:p>
            </p:txBody>
          </p:sp>
        </mc:Choice>
        <mc:Fallback xmlns="">
          <p:sp>
            <p:nvSpPr>
              <p:cNvPr id="5" name="Rectangle 4"/>
              <p:cNvSpPr>
                <a:spLocks noRot="1" noChangeAspect="1" noMove="1" noResize="1" noEditPoints="1" noAdjustHandles="1" noChangeArrowheads="1" noChangeShapeType="1" noTextEdit="1"/>
              </p:cNvSpPr>
              <p:nvPr/>
            </p:nvSpPr>
            <p:spPr>
              <a:xfrm>
                <a:off x="1097280" y="3558777"/>
                <a:ext cx="10058400" cy="835037"/>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p:cNvSpPr/>
              <p:nvPr/>
            </p:nvSpPr>
            <p:spPr>
              <a:xfrm>
                <a:off x="1097280" y="2035349"/>
                <a:ext cx="10058400" cy="840808"/>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GB" i="1">
                          <a:latin typeface="Cambria Math" charset="0"/>
                        </a:rPr>
                        <m:t>𝑃</m:t>
                      </m:r>
                      <m:d>
                        <m:dPr>
                          <m:ctrlPr>
                            <a:rPr lang="en-GB" i="1">
                              <a:latin typeface="Cambria Math" charset="0"/>
                            </a:rPr>
                          </m:ctrlPr>
                        </m:dPr>
                        <m:e>
                          <m:r>
                            <a:rPr lang="en-GB" i="1">
                              <a:latin typeface="Cambria Math" charset="0"/>
                            </a:rPr>
                            <m:t>𝑘</m:t>
                          </m:r>
                          <m:r>
                            <a:rPr lang="en-GB" i="1">
                              <a:latin typeface="Cambria Math" charset="0"/>
                            </a:rPr>
                            <m:t> </m:t>
                          </m:r>
                          <m:r>
                            <a:rPr lang="en-GB" i="1">
                              <a:latin typeface="Cambria Math" charset="0"/>
                            </a:rPr>
                            <m:t>𝑓𝑎𝑖𝑙𝑢𝑟𝑒𝑠</m:t>
                          </m:r>
                          <m:r>
                            <a:rPr lang="en-GB" i="1">
                              <a:latin typeface="Cambria Math" charset="0"/>
                            </a:rPr>
                            <m:t> </m:t>
                          </m:r>
                          <m:r>
                            <a:rPr lang="en-GB" i="1">
                              <a:latin typeface="Cambria Math" charset="0"/>
                            </a:rPr>
                            <m:t>𝑑𝑢𝑟𝑖𝑛𝑔</m:t>
                          </m:r>
                          <m:r>
                            <a:rPr lang="en-GB" i="1">
                              <a:latin typeface="Cambria Math" charset="0"/>
                            </a:rPr>
                            <m:t> </m:t>
                          </m:r>
                          <m:r>
                            <a:rPr lang="en-GB" i="1">
                              <a:latin typeface="Cambria Math" charset="0"/>
                            </a:rPr>
                            <m:t>𝑡𝑖𝑚𝑒</m:t>
                          </m:r>
                          <m:r>
                            <a:rPr lang="en-GB" i="1">
                              <a:latin typeface="Cambria Math" charset="0"/>
                            </a:rPr>
                            <m:t> </m:t>
                          </m:r>
                          <m:r>
                            <a:rPr lang="en-GB" i="1">
                              <a:latin typeface="Cambria Math" charset="0"/>
                            </a:rPr>
                            <m:t>𝑡</m:t>
                          </m:r>
                        </m:e>
                      </m:d>
                      <m:r>
                        <a:rPr lang="en-GB" i="1">
                          <a:latin typeface="Cambria Math" charset="0"/>
                        </a:rPr>
                        <m:t>=</m:t>
                      </m:r>
                      <m:f>
                        <m:fPr>
                          <m:ctrlPr>
                            <a:rPr lang="fi-FI" i="1">
                              <a:latin typeface="Cambria Math" charset="0"/>
                            </a:rPr>
                          </m:ctrlPr>
                        </m:fPr>
                        <m:num>
                          <m:sSup>
                            <m:sSupPr>
                              <m:ctrlPr>
                                <a:rPr lang="is-IS" i="1">
                                  <a:latin typeface="Cambria Math" charset="0"/>
                                </a:rPr>
                              </m:ctrlPr>
                            </m:sSupPr>
                            <m:e>
                              <m:d>
                                <m:dPr>
                                  <m:ctrlPr>
                                    <a:rPr lang="en-US" i="1">
                                      <a:latin typeface="Cambria Math" charset="0"/>
                                    </a:rPr>
                                  </m:ctrlPr>
                                </m:dPr>
                                <m:e>
                                  <m:f>
                                    <m:fPr>
                                      <m:ctrlPr>
                                        <a:rPr lang="fi-FI" i="1">
                                          <a:latin typeface="Cambria Math" charset="0"/>
                                        </a:rPr>
                                      </m:ctrlPr>
                                    </m:fPr>
                                    <m:num>
                                      <m:r>
                                        <a:rPr lang="en-GB" i="1">
                                          <a:latin typeface="Cambria Math" charset="0"/>
                                        </a:rPr>
                                        <m:t>𝑡</m:t>
                                      </m:r>
                                    </m:num>
                                    <m:den>
                                      <m:r>
                                        <a:rPr lang="en-GB" i="1">
                                          <a:latin typeface="Cambria Math" charset="0"/>
                                        </a:rPr>
                                        <m:t>𝑀𝑇𝐵𝐹</m:t>
                                      </m:r>
                                    </m:den>
                                  </m:f>
                                </m:e>
                              </m:d>
                            </m:e>
                            <m:sup>
                              <m:r>
                                <a:rPr lang="en-GB" i="1">
                                  <a:latin typeface="Cambria Math" charset="0"/>
                                </a:rPr>
                                <m:t>𝑘</m:t>
                              </m:r>
                            </m:sup>
                          </m:sSup>
                          <m:r>
                            <a:rPr lang="en-GB" i="1">
                              <a:latin typeface="Cambria Math" charset="0"/>
                            </a:rPr>
                            <m:t>∗</m:t>
                          </m:r>
                          <m:sSup>
                            <m:sSupPr>
                              <m:ctrlPr>
                                <a:rPr lang="is-IS" i="1">
                                  <a:latin typeface="Cambria Math" charset="0"/>
                                </a:rPr>
                              </m:ctrlPr>
                            </m:sSupPr>
                            <m:e>
                              <m:r>
                                <a:rPr lang="en-GB" i="1">
                                  <a:latin typeface="Cambria Math" charset="0"/>
                                </a:rPr>
                                <m:t>𝑒</m:t>
                              </m:r>
                            </m:e>
                            <m:sup>
                              <m:r>
                                <a:rPr lang="en-GB" i="1">
                                  <a:latin typeface="Cambria Math" charset="0"/>
                                </a:rPr>
                                <m:t>−</m:t>
                              </m:r>
                              <m:d>
                                <m:dPr>
                                  <m:ctrlPr>
                                    <a:rPr lang="en-US" i="1">
                                      <a:latin typeface="Cambria Math" charset="0"/>
                                    </a:rPr>
                                  </m:ctrlPr>
                                </m:dPr>
                                <m:e>
                                  <m:f>
                                    <m:fPr>
                                      <m:ctrlPr>
                                        <a:rPr lang="fi-FI" i="1">
                                          <a:latin typeface="Cambria Math" charset="0"/>
                                        </a:rPr>
                                      </m:ctrlPr>
                                    </m:fPr>
                                    <m:num>
                                      <m:r>
                                        <a:rPr lang="en-GB" i="1">
                                          <a:latin typeface="Cambria Math" charset="0"/>
                                        </a:rPr>
                                        <m:t>𝑡</m:t>
                                      </m:r>
                                    </m:num>
                                    <m:den>
                                      <m:r>
                                        <a:rPr lang="en-GB" i="1">
                                          <a:latin typeface="Cambria Math" charset="0"/>
                                        </a:rPr>
                                        <m:t>𝑀𝑇𝐵𝐹</m:t>
                                      </m:r>
                                    </m:den>
                                  </m:f>
                                </m:e>
                              </m:d>
                            </m:sup>
                          </m:sSup>
                        </m:num>
                        <m:den>
                          <m:r>
                            <a:rPr lang="en-GB" i="1">
                              <a:latin typeface="Cambria Math" charset="0"/>
                            </a:rPr>
                            <m:t>𝑘</m:t>
                          </m:r>
                          <m:r>
                            <a:rPr lang="fi-FI" i="1">
                              <a:latin typeface="Cambria Math" charset="0"/>
                            </a:rPr>
                            <m:t>!</m:t>
                          </m:r>
                        </m:den>
                      </m:f>
                    </m:oMath>
                  </m:oMathPara>
                </a14:m>
                <a:endParaRPr lang="en-US" dirty="0"/>
              </a:p>
            </p:txBody>
          </p:sp>
        </mc:Choice>
        <mc:Fallback xmlns="">
          <p:sp>
            <p:nvSpPr>
              <p:cNvPr id="6" name="Rectangle 5"/>
              <p:cNvSpPr>
                <a:spLocks noRot="1" noChangeAspect="1" noMove="1" noResize="1" noEditPoints="1" noAdjustHandles="1" noChangeArrowheads="1" noChangeShapeType="1" noTextEdit="1"/>
              </p:cNvSpPr>
              <p:nvPr/>
            </p:nvSpPr>
            <p:spPr>
              <a:xfrm>
                <a:off x="1097280" y="2035349"/>
                <a:ext cx="10058400" cy="840808"/>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p:cNvSpPr/>
              <p:nvPr/>
            </p:nvSpPr>
            <p:spPr>
              <a:xfrm>
                <a:off x="4467788" y="4946788"/>
                <a:ext cx="3317383" cy="369332"/>
              </a:xfrm>
              <a:prstGeom prst="rect">
                <a:avLst/>
              </a:prstGeom>
            </p:spPr>
            <p:txBody>
              <a:bodyPr wrap="none">
                <a:spAutoFit/>
              </a:bodyPr>
              <a:lstStyle/>
              <a:p>
                <a:pPr lvl="0"/>
                <a14:m>
                  <m:oMathPara xmlns:m="http://schemas.openxmlformats.org/officeDocument/2006/math">
                    <m:oMathParaPr>
                      <m:jc m:val="centerGroup"/>
                    </m:oMathParaPr>
                    <m:oMath xmlns:m="http://schemas.openxmlformats.org/officeDocument/2006/math">
                      <m:r>
                        <a:rPr lang="en-GB" i="1">
                          <a:latin typeface="Cambria Math" charset="0"/>
                        </a:rPr>
                        <m:t>𝑃</m:t>
                      </m:r>
                      <m:d>
                        <m:dPr>
                          <m:ctrlPr>
                            <a:rPr lang="en-GB" i="1">
                              <a:latin typeface="Cambria Math" charset="0"/>
                            </a:rPr>
                          </m:ctrlPr>
                        </m:dPr>
                        <m:e>
                          <m:r>
                            <a:rPr lang="en-GB" i="1">
                              <a:latin typeface="Cambria Math" charset="0"/>
                            </a:rPr>
                            <m:t>𝑓𝑎𝑖𝑙𝑢𝑟𝑒</m:t>
                          </m:r>
                        </m:e>
                      </m:d>
                      <m:r>
                        <a:rPr lang="en-GB" i="1">
                          <a:latin typeface="Cambria Math" charset="0"/>
                        </a:rPr>
                        <m:t>=1 −</m:t>
                      </m:r>
                      <m:r>
                        <a:rPr lang="en-GB" i="1">
                          <a:latin typeface="Cambria Math" charset="0"/>
                        </a:rPr>
                        <m:t>𝑃</m:t>
                      </m:r>
                      <m:r>
                        <a:rPr lang="en-GB" i="1">
                          <a:latin typeface="Cambria Math" charset="0"/>
                        </a:rPr>
                        <m:t>(</m:t>
                      </m:r>
                      <m:r>
                        <a:rPr lang="en-GB" i="1">
                          <a:latin typeface="Cambria Math" charset="0"/>
                        </a:rPr>
                        <m:t>𝑠𝑢𝑟𝑣𝑖𝑣𝑎𝑙</m:t>
                      </m:r>
                      <m:r>
                        <a:rPr lang="en-GB" i="1">
                          <a:latin typeface="Cambria Math" charset="0"/>
                        </a:rPr>
                        <m:t>)</m:t>
                      </m:r>
                    </m:oMath>
                  </m:oMathPara>
                </a14:m>
                <a:endParaRPr lang="en-US" dirty="0"/>
              </a:p>
            </p:txBody>
          </p:sp>
        </mc:Choice>
        <mc:Fallback xmlns="">
          <p:sp>
            <p:nvSpPr>
              <p:cNvPr id="7" name="Rectangle 6"/>
              <p:cNvSpPr>
                <a:spLocks noRot="1" noChangeAspect="1" noMove="1" noResize="1" noEditPoints="1" noAdjustHandles="1" noChangeArrowheads="1" noChangeShapeType="1" noTextEdit="1"/>
              </p:cNvSpPr>
              <p:nvPr/>
            </p:nvSpPr>
            <p:spPr>
              <a:xfrm>
                <a:off x="4467788" y="4946788"/>
                <a:ext cx="3317383" cy="369332"/>
              </a:xfrm>
              <a:prstGeom prst="rect">
                <a:avLst/>
              </a:prstGeom>
              <a:blipFill rotWithShape="0">
                <a:blip r:embed="rId5"/>
                <a:stretch>
                  <a:fillRect t="-95082" b="-121311"/>
                </a:stretch>
              </a:blipFill>
            </p:spPr>
            <p:txBody>
              <a:bodyPr/>
              <a:lstStyle/>
              <a:p>
                <a:r>
                  <a:rPr lang="en-US">
                    <a:noFill/>
                  </a:rPr>
                  <a:t> </a:t>
                </a:r>
              </a:p>
            </p:txBody>
          </p:sp>
        </mc:Fallback>
      </mc:AlternateContent>
    </p:spTree>
    <p:extLst>
      <p:ext uri="{BB962C8B-B14F-4D97-AF65-F5344CB8AC3E}">
        <p14:creationId xmlns:p14="http://schemas.microsoft.com/office/powerpoint/2010/main" val="87300741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Mean-time-between-failure</a:t>
            </a:r>
            <a:endParaRPr lang="en-US" dirty="0"/>
          </a:p>
        </p:txBody>
      </p:sp>
      <p:sp>
        <p:nvSpPr>
          <p:cNvPr id="3" name="Content Placeholder 2"/>
          <p:cNvSpPr>
            <a:spLocks noGrp="1"/>
          </p:cNvSpPr>
          <p:nvPr>
            <p:ph idx="1"/>
          </p:nvPr>
        </p:nvSpPr>
        <p:spPr/>
        <p:txBody>
          <a:bodyPr>
            <a:normAutofit/>
          </a:bodyPr>
          <a:lstStyle/>
          <a:p>
            <a:pPr lvl="0">
              <a:buFont typeface="Arial" charset="0"/>
              <a:buChar char="•"/>
            </a:pPr>
            <a:r>
              <a:rPr lang="en-US" dirty="0" smtClean="0"/>
              <a:t>We only consider the MTBF for nodes to be constant for some period of time</a:t>
            </a:r>
          </a:p>
          <a:p>
            <a:pPr lvl="0">
              <a:buFont typeface="Arial" charset="0"/>
              <a:buChar char="•"/>
            </a:pPr>
            <a:r>
              <a:rPr lang="en-US" dirty="0" smtClean="0"/>
              <a:t>Therefore, the latest 3 registered failure times, t1, t2, and t3, for a node are used to calculated the MTBF</a:t>
            </a:r>
          </a:p>
          <a:p>
            <a:pPr marL="0" lvl="0" indent="0">
              <a:buNone/>
            </a:pPr>
            <a:endParaRPr lang="en-US" dirty="0" smtClean="0"/>
          </a:p>
          <a:p>
            <a:pPr marL="0" lvl="0" indent="0">
              <a:buNone/>
            </a:pPr>
            <a:endParaRPr lang="en-US" dirty="0" smtClean="0"/>
          </a:p>
          <a:p>
            <a:pPr lvl="0">
              <a:buFont typeface="Arial" charset="0"/>
              <a:buChar char="•"/>
            </a:pPr>
            <a:r>
              <a:rPr lang="en-US" dirty="0" smtClean="0"/>
              <a:t>This allows for adapting the reliability of a node if it starts failing more/less often</a:t>
            </a:r>
            <a:endParaRPr lang="en-US" dirty="0"/>
          </a:p>
          <a:p>
            <a:pPr marL="0" indent="0">
              <a:buNone/>
            </a:pPr>
            <a:endParaRPr lang="en-US" dirty="0"/>
          </a:p>
          <a:p>
            <a:pPr marL="0" indent="0">
              <a:buNone/>
            </a:pPr>
            <a:endParaRPr lang="en-US" dirty="0"/>
          </a:p>
          <a:p>
            <a:pPr marL="0" lvl="0" indent="0">
              <a:buNone/>
            </a:pPr>
            <a:endParaRPr lang="en-US" dirty="0"/>
          </a:p>
        </p:txBody>
      </p:sp>
      <mc:AlternateContent xmlns:mc="http://schemas.openxmlformats.org/markup-compatibility/2006" xmlns:a14="http://schemas.microsoft.com/office/drawing/2010/main">
        <mc:Choice Requires="a14">
          <p:sp>
            <p:nvSpPr>
              <p:cNvPr id="5" name="Rectangle 4"/>
              <p:cNvSpPr/>
              <p:nvPr/>
            </p:nvSpPr>
            <p:spPr>
              <a:xfrm>
                <a:off x="1097280" y="2978743"/>
                <a:ext cx="10058400" cy="59368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charset="0"/>
                        </a:rPr>
                        <m:t>𝑀𝑇𝐵𝐹</m:t>
                      </m:r>
                      <m:r>
                        <a:rPr lang="en-GB" b="0" i="1" smtClean="0">
                          <a:latin typeface="Cambria Math" charset="0"/>
                        </a:rPr>
                        <m:t>=</m:t>
                      </m:r>
                      <m:f>
                        <m:fPr>
                          <m:ctrlPr>
                            <a:rPr lang="bg-BG" b="0" i="1" smtClean="0">
                              <a:latin typeface="Cambria Math" charset="0"/>
                            </a:rPr>
                          </m:ctrlPr>
                        </m:fPr>
                        <m:num>
                          <m:sSub>
                            <m:sSubPr>
                              <m:ctrlPr>
                                <a:rPr lang="en-US" i="1">
                                  <a:latin typeface="Cambria Math" charset="0"/>
                                </a:rPr>
                              </m:ctrlPr>
                            </m:sSubPr>
                            <m:e>
                              <m:r>
                                <a:rPr lang="en-GB" b="0" i="1" smtClean="0">
                                  <a:latin typeface="Cambria Math" charset="0"/>
                                </a:rPr>
                                <m:t>𝑡</m:t>
                              </m:r>
                            </m:e>
                            <m:sub>
                              <m:r>
                                <a:rPr lang="en-GB" b="0" i="1" smtClean="0">
                                  <a:latin typeface="Cambria Math" charset="0"/>
                                </a:rPr>
                                <m:t>2</m:t>
                              </m:r>
                            </m:sub>
                          </m:sSub>
                          <m:r>
                            <a:rPr lang="en-GB" i="1">
                              <a:latin typeface="Cambria Math" charset="0"/>
                            </a:rPr>
                            <m:t>−</m:t>
                          </m:r>
                          <m:sSub>
                            <m:sSubPr>
                              <m:ctrlPr>
                                <a:rPr lang="en-US" i="1">
                                  <a:latin typeface="Cambria Math" charset="0"/>
                                </a:rPr>
                              </m:ctrlPr>
                            </m:sSubPr>
                            <m:e>
                              <m:r>
                                <a:rPr lang="en-GB" b="0" i="1" smtClean="0">
                                  <a:latin typeface="Cambria Math" charset="0"/>
                                </a:rPr>
                                <m:t>𝑡</m:t>
                              </m:r>
                            </m:e>
                            <m:sub>
                              <m:r>
                                <a:rPr lang="en-GB" b="0" i="1" smtClean="0">
                                  <a:latin typeface="Cambria Math" charset="0"/>
                                </a:rPr>
                                <m:t>1</m:t>
                              </m:r>
                            </m:sub>
                          </m:sSub>
                          <m:r>
                            <a:rPr lang="en-GB" i="1">
                              <a:latin typeface="Cambria Math" charset="0"/>
                            </a:rPr>
                            <m:t>+ </m:t>
                          </m:r>
                          <m:sSub>
                            <m:sSubPr>
                              <m:ctrlPr>
                                <a:rPr lang="en-US" i="1">
                                  <a:latin typeface="Cambria Math" charset="0"/>
                                </a:rPr>
                              </m:ctrlPr>
                            </m:sSubPr>
                            <m:e>
                              <m:r>
                                <a:rPr lang="en-GB" b="0" i="1" smtClean="0">
                                  <a:latin typeface="Cambria Math" charset="0"/>
                                </a:rPr>
                                <m:t>𝑡</m:t>
                              </m:r>
                            </m:e>
                            <m:sub>
                              <m:r>
                                <a:rPr lang="en-GB" b="0" i="1" smtClean="0">
                                  <a:latin typeface="Cambria Math" charset="0"/>
                                </a:rPr>
                                <m:t>3</m:t>
                              </m:r>
                            </m:sub>
                          </m:sSub>
                          <m:r>
                            <a:rPr lang="en-GB" i="1">
                              <a:latin typeface="Cambria Math" charset="0"/>
                            </a:rPr>
                            <m:t>−</m:t>
                          </m:r>
                          <m:sSub>
                            <m:sSubPr>
                              <m:ctrlPr>
                                <a:rPr lang="en-US" i="1">
                                  <a:latin typeface="Cambria Math" charset="0"/>
                                </a:rPr>
                              </m:ctrlPr>
                            </m:sSubPr>
                            <m:e>
                              <m:r>
                                <a:rPr lang="en-GB" b="0" i="1" smtClean="0">
                                  <a:latin typeface="Cambria Math" charset="0"/>
                                </a:rPr>
                                <m:t>𝑡</m:t>
                              </m:r>
                            </m:e>
                            <m:sub>
                              <m:r>
                                <a:rPr lang="en-GB" b="0" i="1" smtClean="0">
                                  <a:latin typeface="Cambria Math" charset="0"/>
                                </a:rPr>
                                <m:t>2</m:t>
                              </m:r>
                            </m:sub>
                          </m:sSub>
                        </m:num>
                        <m:den>
                          <m:r>
                            <a:rPr lang="en-GB" b="0" i="1" smtClean="0">
                              <a:latin typeface="Cambria Math" charset="0"/>
                            </a:rPr>
                            <m:t>2</m:t>
                          </m:r>
                        </m:den>
                      </m:f>
                    </m:oMath>
                  </m:oMathPara>
                </a14:m>
                <a:endParaRPr lang="en-US" dirty="0"/>
              </a:p>
            </p:txBody>
          </p:sp>
        </mc:Choice>
        <mc:Fallback xmlns="">
          <p:sp>
            <p:nvSpPr>
              <p:cNvPr id="5" name="Rectangle 4"/>
              <p:cNvSpPr>
                <a:spLocks noRot="1" noChangeAspect="1" noMove="1" noResize="1" noEditPoints="1" noAdjustHandles="1" noChangeArrowheads="1" noChangeShapeType="1" noTextEdit="1"/>
              </p:cNvSpPr>
              <p:nvPr/>
            </p:nvSpPr>
            <p:spPr>
              <a:xfrm>
                <a:off x="1097280" y="2978743"/>
                <a:ext cx="10058400" cy="593689"/>
              </a:xfrm>
              <a:prstGeom prst="rect">
                <a:avLst/>
              </a:prstGeom>
              <a:blipFill rotWithShape="0">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72848137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Reliability definitions</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 As mentioned, reliability is usually defined as the probability of</a:t>
            </a:r>
          </a:p>
          <a:p>
            <a:pPr lvl="1">
              <a:buFont typeface="Arial" charset="0"/>
              <a:buChar char="•"/>
            </a:pPr>
            <a:r>
              <a:rPr lang="en-US" dirty="0" smtClean="0"/>
              <a:t>Meeting deadlines, or</a:t>
            </a:r>
          </a:p>
          <a:p>
            <a:pPr lvl="1">
              <a:buFont typeface="Arial" charset="0"/>
              <a:buChar char="•"/>
            </a:pPr>
            <a:r>
              <a:rPr lang="en-US" dirty="0" smtClean="0"/>
              <a:t>Producing the correct result</a:t>
            </a:r>
          </a:p>
          <a:p>
            <a:pPr lvl="1">
              <a:buFont typeface="Arial" charset="0"/>
              <a:buChar char="•"/>
            </a:pPr>
            <a:endParaRPr lang="en-US" dirty="0"/>
          </a:p>
          <a:p>
            <a:pPr>
              <a:buFont typeface="Arial" charset="0"/>
              <a:buChar char="•"/>
            </a:pPr>
            <a:r>
              <a:rPr lang="en-US" dirty="0" smtClean="0"/>
              <a:t> Our definition:</a:t>
            </a:r>
          </a:p>
          <a:p>
            <a:pPr marL="0" indent="0">
              <a:buNone/>
            </a:pPr>
            <a:r>
              <a:rPr lang="en-US" dirty="0" smtClean="0"/>
              <a:t>Reliability of a task which is serving some kind of requests, is the probability that a request can be  served. For a process with </a:t>
            </a:r>
            <a:r>
              <a:rPr lang="en-US" i="1" dirty="0" smtClean="0"/>
              <a:t>n </a:t>
            </a:r>
            <a:r>
              <a:rPr lang="en-US" dirty="0" smtClean="0"/>
              <a:t>task replicas, this corresponds to at least one replica is always operational.</a:t>
            </a:r>
          </a:p>
          <a:p>
            <a:pPr marL="457200" indent="-457200">
              <a:buFont typeface="+mj-lt"/>
              <a:buAutoNum type="arabicPeriod"/>
            </a:pPr>
            <a:endParaRPr lang="en-US" dirty="0"/>
          </a:p>
        </p:txBody>
      </p:sp>
    </p:spTree>
    <p:extLst>
      <p:ext uri="{BB962C8B-B14F-4D97-AF65-F5344CB8AC3E}">
        <p14:creationId xmlns:p14="http://schemas.microsoft.com/office/powerpoint/2010/main" val="80392394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Reliability model</a:t>
            </a:r>
            <a:endParaRPr lang="en-US" dirty="0"/>
          </a:p>
        </p:txBody>
      </p:sp>
      <p:sp>
        <p:nvSpPr>
          <p:cNvPr id="3" name="Content Placeholder 2"/>
          <p:cNvSpPr>
            <a:spLocks noGrp="1"/>
          </p:cNvSpPr>
          <p:nvPr>
            <p:ph idx="1"/>
          </p:nvPr>
        </p:nvSpPr>
        <p:spPr/>
        <p:txBody>
          <a:bodyPr/>
          <a:lstStyle/>
          <a:p>
            <a:pPr marL="0" lvl="0" indent="0">
              <a:buNone/>
            </a:pPr>
            <a:r>
              <a:rPr lang="en-US" dirty="0" smtClean="0"/>
              <a:t>Reliability is </a:t>
            </a:r>
            <a:r>
              <a:rPr lang="en-US" i="1" dirty="0" smtClean="0"/>
              <a:t>“</a:t>
            </a:r>
            <a:r>
              <a:rPr lang="is-IS" i="1" dirty="0" smtClean="0"/>
              <a:t>… at least one replica is up and running ...”</a:t>
            </a:r>
          </a:p>
          <a:p>
            <a:pPr marL="0" lvl="0" indent="0">
              <a:buNone/>
            </a:pPr>
            <a:r>
              <a:rPr lang="is-IS" dirty="0" smtClean="0"/>
              <a:t>This corresponds to not all failing. For </a:t>
            </a:r>
            <a:r>
              <a:rPr lang="is-IS" i="1" dirty="0" smtClean="0"/>
              <a:t>n </a:t>
            </a:r>
            <a:r>
              <a:rPr lang="is-IS" dirty="0" smtClean="0"/>
              <a:t>nodes, this is</a:t>
            </a:r>
          </a:p>
          <a:p>
            <a:pPr lvl="0">
              <a:buFont typeface="Arial" charset="0"/>
              <a:buChar char="•"/>
            </a:pPr>
            <a:endParaRPr lang="en-US" dirty="0"/>
          </a:p>
        </p:txBody>
      </p:sp>
      <mc:AlternateContent xmlns:mc="http://schemas.openxmlformats.org/markup-compatibility/2006" xmlns:a14="http://schemas.microsoft.com/office/drawing/2010/main">
        <mc:Choice Requires="a14">
          <p:sp>
            <p:nvSpPr>
              <p:cNvPr id="4" name="Rectangle 3"/>
              <p:cNvSpPr/>
              <p:nvPr/>
            </p:nvSpPr>
            <p:spPr>
              <a:xfrm>
                <a:off x="1097280" y="2811612"/>
                <a:ext cx="10058400" cy="848502"/>
              </a:xfrm>
              <a:prstGeom prst="rect">
                <a:avLst/>
              </a:prstGeom>
            </p:spPr>
            <p:txBody>
              <a:bodyPr wrap="square">
                <a:spAutoFit/>
              </a:bodyPr>
              <a:lstStyle/>
              <a:p>
                <a:pPr lvl="0"/>
                <a14:m>
                  <m:oMathPara xmlns:m="http://schemas.openxmlformats.org/officeDocument/2006/math">
                    <m:oMathParaPr>
                      <m:jc m:val="centerGroup"/>
                    </m:oMathParaPr>
                    <m:oMath xmlns:m="http://schemas.openxmlformats.org/officeDocument/2006/math">
                      <m:r>
                        <a:rPr lang="en-GB" i="1" smtClean="0">
                          <a:latin typeface="Cambria Math" charset="0"/>
                        </a:rPr>
                        <m:t>𝑃</m:t>
                      </m:r>
                      <m:d>
                        <m:dPr>
                          <m:ctrlPr>
                            <a:rPr lang="en-GB" i="1">
                              <a:latin typeface="Cambria Math" charset="0"/>
                            </a:rPr>
                          </m:ctrlPr>
                        </m:dPr>
                        <m:e>
                          <m:r>
                            <a:rPr lang="en-GB" b="0" i="1" smtClean="0">
                              <a:latin typeface="Cambria Math" charset="0"/>
                            </a:rPr>
                            <m:t>𝑛𝑜𝑡</m:t>
                          </m:r>
                          <m:r>
                            <a:rPr lang="en-GB" b="0" i="1" smtClean="0">
                              <a:latin typeface="Cambria Math" charset="0"/>
                            </a:rPr>
                            <m:t> </m:t>
                          </m:r>
                          <m:r>
                            <a:rPr lang="en-GB" b="0" i="1" smtClean="0">
                              <a:latin typeface="Cambria Math" charset="0"/>
                            </a:rPr>
                            <m:t>𝑎𝑙𝑙</m:t>
                          </m:r>
                          <m:r>
                            <a:rPr lang="en-GB" b="0" i="1" smtClean="0">
                              <a:latin typeface="Cambria Math" charset="0"/>
                            </a:rPr>
                            <m:t> </m:t>
                          </m:r>
                          <m:r>
                            <a:rPr lang="en-GB" b="0" i="1" smtClean="0">
                              <a:latin typeface="Cambria Math" charset="0"/>
                            </a:rPr>
                            <m:t>𝑓𝑎𝑖𝑙</m:t>
                          </m:r>
                        </m:e>
                      </m:d>
                      <m:r>
                        <a:rPr lang="en-GB" i="1">
                          <a:latin typeface="Cambria Math" charset="0"/>
                        </a:rPr>
                        <m:t>=</m:t>
                      </m:r>
                      <m:r>
                        <a:rPr lang="en-GB" b="0" i="1" smtClean="0">
                          <a:latin typeface="Cambria Math" charset="0"/>
                        </a:rPr>
                        <m:t>1−</m:t>
                      </m:r>
                      <m:r>
                        <a:rPr lang="en-GB" i="1">
                          <a:latin typeface="Cambria Math" charset="0"/>
                        </a:rPr>
                        <m:t>𝑃</m:t>
                      </m:r>
                      <m:d>
                        <m:dPr>
                          <m:ctrlPr>
                            <a:rPr lang="en-GB" i="1">
                              <a:latin typeface="Cambria Math" charset="0"/>
                            </a:rPr>
                          </m:ctrlPr>
                        </m:dPr>
                        <m:e>
                          <m:r>
                            <a:rPr lang="en-GB" b="0" i="1" smtClean="0">
                              <a:latin typeface="Cambria Math" charset="0"/>
                            </a:rPr>
                            <m:t>𝑎𝑙𝑙</m:t>
                          </m:r>
                          <m:r>
                            <a:rPr lang="en-GB" b="0" i="1" smtClean="0">
                              <a:latin typeface="Cambria Math" charset="0"/>
                            </a:rPr>
                            <m:t> </m:t>
                          </m:r>
                          <m:r>
                            <a:rPr lang="en-GB" b="0" i="1" smtClean="0">
                              <a:latin typeface="Cambria Math" charset="0"/>
                            </a:rPr>
                            <m:t>𝑓𝑎𝑖𝑙</m:t>
                          </m:r>
                        </m:e>
                      </m:d>
                      <m:r>
                        <a:rPr lang="en-GB" i="1">
                          <a:latin typeface="Cambria Math" charset="0"/>
                        </a:rPr>
                        <m:t>=</m:t>
                      </m:r>
                      <m:r>
                        <a:rPr lang="en-GB" b="0" i="1" smtClean="0">
                          <a:latin typeface="Cambria Math" charset="0"/>
                        </a:rPr>
                        <m:t>1−</m:t>
                      </m:r>
                      <m:nary>
                        <m:naryPr>
                          <m:chr m:val="∏"/>
                          <m:ctrlPr>
                            <a:rPr lang="is-IS" i="1">
                              <a:latin typeface="Cambria Math" charset="0"/>
                            </a:rPr>
                          </m:ctrlPr>
                        </m:naryPr>
                        <m:sub>
                          <m:r>
                            <m:rPr>
                              <m:brk m:alnAt="23"/>
                            </m:rPr>
                            <a:rPr lang="sv-SE" i="1">
                              <a:latin typeface="Cambria Math" panose="02040503050406030204" pitchFamily="18" charset="0"/>
                            </a:rPr>
                            <m:t>𝑘</m:t>
                          </m:r>
                          <m:r>
                            <a:rPr lang="sv-SE" i="1">
                              <a:latin typeface="Cambria Math" panose="02040503050406030204" pitchFamily="18" charset="0"/>
                            </a:rPr>
                            <m:t>=1</m:t>
                          </m:r>
                        </m:sub>
                        <m:sup>
                          <m:r>
                            <a:rPr lang="sv-SE" i="1">
                              <a:latin typeface="Cambria Math" panose="02040503050406030204" pitchFamily="18" charset="0"/>
                            </a:rPr>
                            <m:t>𝑛</m:t>
                          </m:r>
                        </m:sup>
                        <m:e>
                          <m:sSub>
                            <m:sSubPr>
                              <m:ctrlPr>
                                <a:rPr lang="en-US" i="1">
                                  <a:latin typeface="Cambria Math" charset="0"/>
                                </a:rPr>
                              </m:ctrlPr>
                            </m:sSubPr>
                            <m:e>
                              <m:r>
                                <a:rPr lang="en-GB" i="1">
                                  <a:latin typeface="Cambria Math" charset="0"/>
                                </a:rPr>
                                <m:t>𝑃</m:t>
                              </m:r>
                            </m:e>
                            <m:sub>
                              <m:r>
                                <a:rPr lang="en-GB" i="1">
                                  <a:latin typeface="Cambria Math" charset="0"/>
                                </a:rPr>
                                <m:t>𝑘</m:t>
                              </m:r>
                            </m:sub>
                          </m:sSub>
                          <m:r>
                            <a:rPr lang="en-GB" i="1">
                              <a:latin typeface="Cambria Math" charset="0"/>
                            </a:rPr>
                            <m:t>(</m:t>
                          </m:r>
                          <m:r>
                            <a:rPr lang="en-GB" i="1">
                              <a:latin typeface="Cambria Math" charset="0"/>
                            </a:rPr>
                            <m:t>𝑓𝑎𝑖𝑙𝑢𝑟𝑒</m:t>
                          </m:r>
                          <m:r>
                            <a:rPr lang="en-GB" i="1">
                              <a:latin typeface="Cambria Math" charset="0"/>
                            </a:rPr>
                            <m:t>)</m:t>
                          </m:r>
                        </m:e>
                      </m:nary>
                    </m:oMath>
                  </m:oMathPara>
                </a14:m>
                <a:endParaRPr lang="en-US" dirty="0"/>
              </a:p>
            </p:txBody>
          </p:sp>
        </mc:Choice>
        <mc:Fallback xmlns="">
          <p:sp>
            <p:nvSpPr>
              <p:cNvPr id="4" name="Rectangle 3"/>
              <p:cNvSpPr>
                <a:spLocks noRot="1" noChangeAspect="1" noMove="1" noResize="1" noEditPoints="1" noAdjustHandles="1" noChangeArrowheads="1" noChangeShapeType="1" noTextEdit="1"/>
              </p:cNvSpPr>
              <p:nvPr/>
            </p:nvSpPr>
            <p:spPr>
              <a:xfrm>
                <a:off x="1097280" y="2811612"/>
                <a:ext cx="10058400" cy="848502"/>
              </a:xfrm>
              <a:prstGeom prst="rect">
                <a:avLst/>
              </a:prstGeom>
              <a:blipFill rotWithShape="0">
                <a:blip r:embed="rId3"/>
                <a:stretch>
                  <a:fillRect/>
                </a:stretch>
              </a:blipFill>
            </p:spPr>
            <p:txBody>
              <a:bodyPr/>
              <a:lstStyle/>
              <a:p>
                <a:r>
                  <a:rPr lang="sv-SE">
                    <a:noFill/>
                  </a:rPr>
                  <a:t> </a:t>
                </a:r>
              </a:p>
            </p:txBody>
          </p:sp>
        </mc:Fallback>
      </mc:AlternateContent>
    </p:spTree>
    <p:extLst>
      <p:ext uri="{BB962C8B-B14F-4D97-AF65-F5344CB8AC3E}">
        <p14:creationId xmlns:p14="http://schemas.microsoft.com/office/powerpoint/2010/main" val="6633803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Reliability model</a:t>
            </a:r>
            <a:endParaRPr lang="en-US" dirty="0"/>
          </a:p>
        </p:txBody>
      </p:sp>
      <p:sp>
        <p:nvSpPr>
          <p:cNvPr id="3" name="Content Placeholder 2"/>
          <p:cNvSpPr>
            <a:spLocks noGrp="1"/>
          </p:cNvSpPr>
          <p:nvPr>
            <p:ph idx="1"/>
          </p:nvPr>
        </p:nvSpPr>
        <p:spPr/>
        <p:txBody>
          <a:bodyPr/>
          <a:lstStyle/>
          <a:p>
            <a:pPr lvl="0">
              <a:buFont typeface="Arial" charset="0"/>
              <a:buChar char="•"/>
            </a:pPr>
            <a:r>
              <a:rPr lang="en-US" dirty="0" smtClean="0"/>
              <a:t>Failures will happen</a:t>
            </a:r>
          </a:p>
          <a:p>
            <a:pPr lvl="0">
              <a:buFont typeface="Arial" charset="0"/>
              <a:buChar char="•"/>
            </a:pPr>
            <a:r>
              <a:rPr lang="en-US" dirty="0" smtClean="0"/>
              <a:t>Failures must be detected and new replicas be created to fulfill the desired reliability</a:t>
            </a:r>
          </a:p>
          <a:p>
            <a:pPr lvl="0">
              <a:buFont typeface="Arial" charset="0"/>
              <a:buChar char="•"/>
            </a:pPr>
            <a:r>
              <a:rPr lang="en-US" dirty="0" smtClean="0"/>
              <a:t>In order to create a new replica, at least one existing replica must be alive during the time it takes to replicate it</a:t>
            </a:r>
          </a:p>
          <a:p>
            <a:pPr lvl="0">
              <a:buFont typeface="Arial" charset="0"/>
              <a:buChar char="•"/>
            </a:pPr>
            <a:r>
              <a:rPr lang="en-US" dirty="0" smtClean="0"/>
              <a:t>The reliability can therefore be expressed as </a:t>
            </a:r>
            <a:r>
              <a:rPr lang="en-US" i="1" dirty="0"/>
              <a:t>“</a:t>
            </a:r>
            <a:r>
              <a:rPr lang="is-IS" i="1" dirty="0"/>
              <a:t>… at least one replica is up and </a:t>
            </a:r>
            <a:r>
              <a:rPr lang="is-IS" i="1" dirty="0" smtClean="0"/>
              <a:t>running during a time t...”</a:t>
            </a:r>
            <a:r>
              <a:rPr lang="is-IS" dirty="0" smtClean="0"/>
              <a:t>, where </a:t>
            </a:r>
            <a:r>
              <a:rPr lang="is-IS" i="1" dirty="0" smtClean="0"/>
              <a:t>t</a:t>
            </a:r>
            <a:r>
              <a:rPr lang="is-IS" dirty="0"/>
              <a:t> </a:t>
            </a:r>
            <a:r>
              <a:rPr lang="is-IS" dirty="0" smtClean="0"/>
              <a:t>is the time it takes from that a failure occurs until a new replica is operational</a:t>
            </a:r>
          </a:p>
          <a:p>
            <a:pPr lvl="0">
              <a:buFont typeface="Arial" charset="0"/>
              <a:buChar char="•"/>
            </a:pPr>
            <a:r>
              <a:rPr lang="is-IS" dirty="0" smtClean="0"/>
              <a:t>The time </a:t>
            </a:r>
            <a:r>
              <a:rPr lang="is-IS" i="1" dirty="0" smtClean="0"/>
              <a:t>t</a:t>
            </a:r>
            <a:r>
              <a:rPr lang="is-IS" dirty="0" smtClean="0"/>
              <a:t> consist of the time to detect failure, and the time it takes to create a new replica</a:t>
            </a:r>
            <a:endParaRPr lang="en-US" dirty="0" smtClean="0"/>
          </a:p>
          <a:p>
            <a:pPr lvl="0">
              <a:buFont typeface="Arial" charset="0"/>
              <a:buChar char="•"/>
            </a:pPr>
            <a:endParaRPr lang="en-US" dirty="0"/>
          </a:p>
        </p:txBody>
      </p:sp>
    </p:spTree>
    <p:extLst>
      <p:ext uri="{BB962C8B-B14F-4D97-AF65-F5344CB8AC3E}">
        <p14:creationId xmlns:p14="http://schemas.microsoft.com/office/powerpoint/2010/main" val="138804087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Reliability model cont’d</a:t>
            </a:r>
            <a:endParaRPr lang="en-US" dirty="0"/>
          </a:p>
        </p:txBody>
      </p:sp>
      <p:sp>
        <p:nvSpPr>
          <p:cNvPr id="3" name="Content Placeholder 2"/>
          <p:cNvSpPr>
            <a:spLocks noGrp="1"/>
          </p:cNvSpPr>
          <p:nvPr>
            <p:ph idx="1"/>
          </p:nvPr>
        </p:nvSpPr>
        <p:spPr/>
        <p:txBody>
          <a:bodyPr/>
          <a:lstStyle/>
          <a:p>
            <a:pPr>
              <a:buFont typeface="Arial" charset="0"/>
              <a:buChar char="•"/>
            </a:pPr>
            <a:r>
              <a:rPr lang="en-US" i="1" dirty="0"/>
              <a:t>“</a:t>
            </a:r>
            <a:r>
              <a:rPr lang="is-IS" i="1" dirty="0"/>
              <a:t>… at least one replica is up and running during a time t</a:t>
            </a:r>
            <a:r>
              <a:rPr lang="is-IS" i="1" dirty="0" smtClean="0"/>
              <a:t>...”</a:t>
            </a:r>
          </a:p>
          <a:p>
            <a:pPr>
              <a:buFont typeface="Arial" charset="0"/>
              <a:buChar char="•"/>
            </a:pPr>
            <a:endParaRPr lang="is-IS" i="1" dirty="0"/>
          </a:p>
          <a:p>
            <a:pPr>
              <a:buFont typeface="Arial" charset="0"/>
              <a:buChar char="•"/>
            </a:pPr>
            <a:endParaRPr lang="is-IS" i="1" dirty="0" smtClean="0"/>
          </a:p>
          <a:p>
            <a:pPr>
              <a:buFont typeface="Arial" charset="0"/>
              <a:buChar char="•"/>
            </a:pPr>
            <a:endParaRPr lang="is-IS" i="1" dirty="0"/>
          </a:p>
          <a:p>
            <a:pPr>
              <a:buFont typeface="Arial" charset="0"/>
              <a:buChar char="•"/>
            </a:pPr>
            <a:endParaRPr lang="is-IS" i="1" dirty="0" smtClean="0"/>
          </a:p>
          <a:p>
            <a:pPr>
              <a:buFont typeface="Arial" charset="0"/>
              <a:buChar char="•"/>
            </a:pPr>
            <a:endParaRPr lang="is-IS" i="1" dirty="0"/>
          </a:p>
          <a:p>
            <a:pPr>
              <a:buFont typeface="Arial" charset="0"/>
              <a:buChar char="•"/>
            </a:pPr>
            <a:r>
              <a:rPr lang="is-IS" dirty="0" smtClean="0"/>
              <a:t>Note that since only considering node failures, and failures do not depend on the job they do, the reliability depends on the nodes on which the replicas are running, not the number of replicas themselves</a:t>
            </a:r>
            <a:endParaRPr lang="en-US" dirty="0"/>
          </a:p>
        </p:txBody>
      </p:sp>
      <mc:AlternateContent xmlns:mc="http://schemas.openxmlformats.org/markup-compatibility/2006" xmlns:a14="http://schemas.microsoft.com/office/drawing/2010/main">
        <mc:Choice Requires="a14">
          <p:sp>
            <p:nvSpPr>
              <p:cNvPr id="4" name="Rectangle 3"/>
              <p:cNvSpPr/>
              <p:nvPr/>
            </p:nvSpPr>
            <p:spPr>
              <a:xfrm>
                <a:off x="1097280" y="2811612"/>
                <a:ext cx="10058400" cy="1125501"/>
              </a:xfrm>
              <a:prstGeom prst="rect">
                <a:avLst/>
              </a:prstGeom>
            </p:spPr>
            <p:txBody>
              <a:bodyPr wrap="square">
                <a:spAutoFit/>
              </a:bodyPr>
              <a:lstStyle/>
              <a:p>
                <a:pPr lvl="0"/>
                <a14:m>
                  <m:oMathPara xmlns:m="http://schemas.openxmlformats.org/officeDocument/2006/math">
                    <m:oMathParaPr>
                      <m:jc m:val="centerGroup"/>
                    </m:oMathParaPr>
                    <m:oMath xmlns:m="http://schemas.openxmlformats.org/officeDocument/2006/math">
                      <m:r>
                        <a:rPr lang="en-GB" b="0" i="1" smtClean="0">
                          <a:latin typeface="Cambria Math" charset="0"/>
                        </a:rPr>
                        <m:t>𝑅</m:t>
                      </m:r>
                      <m:r>
                        <a:rPr lang="en-GB" b="0" i="1" smtClean="0">
                          <a:latin typeface="Cambria Math" charset="0"/>
                        </a:rPr>
                        <m:t>=</m:t>
                      </m:r>
                      <m:r>
                        <a:rPr lang="en-GB" i="1" smtClean="0">
                          <a:latin typeface="Cambria Math" charset="0"/>
                        </a:rPr>
                        <m:t>𝑃</m:t>
                      </m:r>
                      <m:d>
                        <m:dPr>
                          <m:ctrlPr>
                            <a:rPr lang="en-GB" i="1">
                              <a:latin typeface="Cambria Math" charset="0"/>
                            </a:rPr>
                          </m:ctrlPr>
                        </m:dPr>
                        <m:e>
                          <m:r>
                            <a:rPr lang="sv-SE" b="0" i="1" smtClean="0">
                              <a:latin typeface="Cambria Math" charset="0"/>
                            </a:rPr>
                            <m:t>𝑎𝑡</m:t>
                          </m:r>
                          <m:r>
                            <a:rPr lang="sv-SE" b="0" i="1" smtClean="0">
                              <a:latin typeface="Cambria Math" charset="0"/>
                            </a:rPr>
                            <m:t> </m:t>
                          </m:r>
                          <m:r>
                            <a:rPr lang="sv-SE" b="0" i="1" smtClean="0">
                              <a:latin typeface="Cambria Math" charset="0"/>
                            </a:rPr>
                            <m:t>𝑙𝑒𝑎𝑠𝑡</m:t>
                          </m:r>
                          <m:r>
                            <a:rPr lang="sv-SE" b="0" i="1" smtClean="0">
                              <a:latin typeface="Cambria Math" charset="0"/>
                            </a:rPr>
                            <m:t> </m:t>
                          </m:r>
                          <m:r>
                            <a:rPr lang="sv-SE" b="0" i="1" smtClean="0">
                              <a:latin typeface="Cambria Math" charset="0"/>
                            </a:rPr>
                            <m:t>𝑜𝑛𝑒</m:t>
                          </m:r>
                          <m:r>
                            <a:rPr lang="sv-SE" b="0" i="1" smtClean="0">
                              <a:latin typeface="Cambria Math" charset="0"/>
                            </a:rPr>
                            <m:t> </m:t>
                          </m:r>
                          <m:r>
                            <a:rPr lang="sv-SE" b="0" i="1" smtClean="0">
                              <a:latin typeface="Cambria Math" charset="0"/>
                            </a:rPr>
                            <m:t>𝑠𝑢𝑟𝑣𝑖𝑣𝑒𝑠</m:t>
                          </m:r>
                          <m:r>
                            <a:rPr lang="sv-SE" b="0" i="1" smtClean="0">
                              <a:latin typeface="Cambria Math" charset="0"/>
                            </a:rPr>
                            <m:t> </m:t>
                          </m:r>
                          <m:r>
                            <a:rPr lang="sv-SE" b="0" i="1" smtClean="0">
                              <a:latin typeface="Cambria Math" charset="0"/>
                            </a:rPr>
                            <m:t>𝑑𝑢𝑟𝑖𝑛𝑔</m:t>
                          </m:r>
                          <m:r>
                            <a:rPr lang="sv-SE" b="0" i="1" smtClean="0">
                              <a:latin typeface="Cambria Math" charset="0"/>
                            </a:rPr>
                            <m:t> </m:t>
                          </m:r>
                          <m:r>
                            <a:rPr lang="sv-SE" b="0" i="1" smtClean="0">
                              <a:latin typeface="Cambria Math" charset="0"/>
                            </a:rPr>
                            <m:t>𝑡𝑖𝑚𝑒</m:t>
                          </m:r>
                          <m:r>
                            <a:rPr lang="sv-SE" b="0" i="1" smtClean="0">
                              <a:latin typeface="Cambria Math" charset="0"/>
                            </a:rPr>
                            <m:t> </m:t>
                          </m:r>
                          <m:r>
                            <a:rPr lang="en-GB" b="0" i="1" smtClean="0">
                              <a:latin typeface="Cambria Math" charset="0"/>
                            </a:rPr>
                            <m:t>𝑡</m:t>
                          </m:r>
                        </m:e>
                      </m:d>
                      <m:r>
                        <a:rPr lang="en-GB" i="1">
                          <a:latin typeface="Cambria Math" charset="0"/>
                        </a:rPr>
                        <m:t>=</m:t>
                      </m:r>
                      <m:r>
                        <a:rPr lang="en-GB" b="0" i="1" smtClean="0">
                          <a:latin typeface="Cambria Math" charset="0"/>
                        </a:rPr>
                        <m:t>1−</m:t>
                      </m:r>
                      <m:r>
                        <a:rPr lang="en-GB" i="1">
                          <a:latin typeface="Cambria Math" charset="0"/>
                        </a:rPr>
                        <m:t>𝑃</m:t>
                      </m:r>
                      <m:d>
                        <m:dPr>
                          <m:ctrlPr>
                            <a:rPr lang="en-GB" i="1">
                              <a:latin typeface="Cambria Math" charset="0"/>
                            </a:rPr>
                          </m:ctrlPr>
                        </m:dPr>
                        <m:e>
                          <m:r>
                            <a:rPr lang="en-GB" b="0" i="1" smtClean="0">
                              <a:latin typeface="Cambria Math" charset="0"/>
                            </a:rPr>
                            <m:t>𝑎𝑙𝑙</m:t>
                          </m:r>
                          <m:r>
                            <a:rPr lang="en-GB" b="0" i="1" smtClean="0">
                              <a:latin typeface="Cambria Math" charset="0"/>
                            </a:rPr>
                            <m:t> </m:t>
                          </m:r>
                          <m:r>
                            <a:rPr lang="en-GB" b="0" i="1" smtClean="0">
                              <a:latin typeface="Cambria Math" charset="0"/>
                            </a:rPr>
                            <m:t>𝑓𝑎𝑖𝑙</m:t>
                          </m:r>
                          <m:r>
                            <a:rPr lang="en-GB" b="0" i="1" smtClean="0">
                              <a:latin typeface="Cambria Math" charset="0"/>
                            </a:rPr>
                            <m:t> </m:t>
                          </m:r>
                          <m:r>
                            <a:rPr lang="en-GB" b="0" i="1" smtClean="0">
                              <a:latin typeface="Cambria Math" charset="0"/>
                            </a:rPr>
                            <m:t>𝑑𝑢𝑟𝑖𝑛𝑔</m:t>
                          </m:r>
                          <m:r>
                            <a:rPr lang="en-GB" b="0" i="1" smtClean="0">
                              <a:latin typeface="Cambria Math" charset="0"/>
                            </a:rPr>
                            <m:t> </m:t>
                          </m:r>
                          <m:r>
                            <a:rPr lang="en-GB" b="0" i="1" smtClean="0">
                              <a:latin typeface="Cambria Math" charset="0"/>
                            </a:rPr>
                            <m:t>𝑡𝑖𝑚𝑒</m:t>
                          </m:r>
                          <m:r>
                            <a:rPr lang="en-GB" b="0" i="1" smtClean="0">
                              <a:latin typeface="Cambria Math" charset="0"/>
                            </a:rPr>
                            <m:t> </m:t>
                          </m:r>
                          <m:r>
                            <a:rPr lang="en-GB" b="0" i="1" smtClean="0">
                              <a:latin typeface="Cambria Math" charset="0"/>
                            </a:rPr>
                            <m:t>𝑡</m:t>
                          </m:r>
                        </m:e>
                      </m:d>
                    </m:oMath>
                  </m:oMathPara>
                </a14:m>
                <a:endParaRPr lang="en-GB" dirty="0" smtClean="0"/>
              </a:p>
              <a:p>
                <a:pPr lvl="0"/>
                <a14:m>
                  <m:oMathPara xmlns:m="http://schemas.openxmlformats.org/officeDocument/2006/math">
                    <m:oMathParaPr>
                      <m:jc m:val="centerGroup"/>
                    </m:oMathParaPr>
                    <m:oMath xmlns:m="http://schemas.openxmlformats.org/officeDocument/2006/math">
                      <m:r>
                        <a:rPr lang="en-GB" i="1">
                          <a:latin typeface="Cambria Math" charset="0"/>
                        </a:rPr>
                        <m:t>=1</m:t>
                      </m:r>
                      <m:r>
                        <a:rPr lang="sv-SE" b="0" i="0" smtClean="0">
                          <a:latin typeface="Cambria Math" panose="02040503050406030204" pitchFamily="18" charset="0"/>
                        </a:rPr>
                        <m:t> −</m:t>
                      </m:r>
                      <m:nary>
                        <m:naryPr>
                          <m:chr m:val="∏"/>
                          <m:ctrlPr>
                            <a:rPr lang="is-IS" i="1">
                              <a:latin typeface="Cambria Math" charset="0"/>
                            </a:rPr>
                          </m:ctrlPr>
                        </m:naryPr>
                        <m:sub>
                          <m:r>
                            <m:rPr>
                              <m:brk m:alnAt="23"/>
                            </m:rPr>
                            <a:rPr lang="sv-SE" i="1">
                              <a:latin typeface="Cambria Math" panose="02040503050406030204" pitchFamily="18" charset="0"/>
                            </a:rPr>
                            <m:t>𝑘</m:t>
                          </m:r>
                          <m:r>
                            <a:rPr lang="sv-SE" i="1">
                              <a:latin typeface="Cambria Math" panose="02040503050406030204" pitchFamily="18" charset="0"/>
                            </a:rPr>
                            <m:t>=1</m:t>
                          </m:r>
                        </m:sub>
                        <m:sup>
                          <m:r>
                            <a:rPr lang="sv-SE" i="1">
                              <a:latin typeface="Cambria Math" panose="02040503050406030204" pitchFamily="18" charset="0"/>
                            </a:rPr>
                            <m:t>𝑛</m:t>
                          </m:r>
                        </m:sup>
                        <m:e>
                          <m:sSub>
                            <m:sSubPr>
                              <m:ctrlPr>
                                <a:rPr lang="en-US" i="1">
                                  <a:latin typeface="Cambria Math" charset="0"/>
                                </a:rPr>
                              </m:ctrlPr>
                            </m:sSubPr>
                            <m:e>
                              <m:r>
                                <a:rPr lang="en-GB" i="1">
                                  <a:latin typeface="Cambria Math" charset="0"/>
                                </a:rPr>
                                <m:t>𝑃</m:t>
                              </m:r>
                            </m:e>
                            <m:sub>
                              <m:r>
                                <a:rPr lang="en-GB" i="1">
                                  <a:latin typeface="Cambria Math" charset="0"/>
                                </a:rPr>
                                <m:t>𝑘</m:t>
                              </m:r>
                            </m:sub>
                          </m:sSub>
                          <m:d>
                            <m:dPr>
                              <m:ctrlPr>
                                <a:rPr lang="en-GB" i="1">
                                  <a:latin typeface="Cambria Math" charset="0"/>
                                </a:rPr>
                              </m:ctrlPr>
                            </m:dPr>
                            <m:e>
                              <m:r>
                                <a:rPr lang="en-GB" i="1">
                                  <a:latin typeface="Cambria Math" charset="0"/>
                                </a:rPr>
                                <m:t>𝑓𝑎𝑖𝑙𝑢𝑟𝑒</m:t>
                              </m:r>
                            </m:e>
                          </m:d>
                        </m:e>
                      </m:nary>
                      <m:r>
                        <a:rPr lang="sv-SE" b="0" i="0" smtClean="0">
                          <a:latin typeface="Cambria Math" panose="02040503050406030204" pitchFamily="18" charset="0"/>
                        </a:rPr>
                        <m:t>=1 −</m:t>
                      </m:r>
                      <m:nary>
                        <m:naryPr>
                          <m:chr m:val="∏"/>
                          <m:ctrlPr>
                            <a:rPr lang="is-IS" i="1">
                              <a:latin typeface="Cambria Math" charset="0"/>
                            </a:rPr>
                          </m:ctrlPr>
                        </m:naryPr>
                        <m:sub>
                          <m:r>
                            <m:rPr>
                              <m:brk m:alnAt="23"/>
                            </m:rPr>
                            <a:rPr lang="sv-SE" i="1">
                              <a:latin typeface="Cambria Math" panose="02040503050406030204" pitchFamily="18" charset="0"/>
                            </a:rPr>
                            <m:t>𝑘</m:t>
                          </m:r>
                          <m:r>
                            <a:rPr lang="sv-SE" i="1">
                              <a:latin typeface="Cambria Math" panose="02040503050406030204" pitchFamily="18" charset="0"/>
                            </a:rPr>
                            <m:t>=1</m:t>
                          </m:r>
                        </m:sub>
                        <m:sup>
                          <m:r>
                            <a:rPr lang="sv-SE" i="1">
                              <a:latin typeface="Cambria Math" panose="02040503050406030204" pitchFamily="18" charset="0"/>
                            </a:rPr>
                            <m:t>𝑛</m:t>
                          </m:r>
                        </m:sup>
                        <m:e>
                          <m:r>
                            <a:rPr lang="sv-SE" b="0" i="1" smtClean="0">
                              <a:latin typeface="Cambria Math" panose="02040503050406030204" pitchFamily="18" charset="0"/>
                            </a:rPr>
                            <m:t>1 − </m:t>
                          </m:r>
                          <m:sSub>
                            <m:sSubPr>
                              <m:ctrlPr>
                                <a:rPr lang="en-US" i="1">
                                  <a:latin typeface="Cambria Math" charset="0"/>
                                </a:rPr>
                              </m:ctrlPr>
                            </m:sSubPr>
                            <m:e>
                              <m:r>
                                <a:rPr lang="en-GB" i="1">
                                  <a:latin typeface="Cambria Math" charset="0"/>
                                </a:rPr>
                                <m:t>𝑃</m:t>
                              </m:r>
                            </m:e>
                            <m:sub>
                              <m:r>
                                <a:rPr lang="en-GB" i="1">
                                  <a:latin typeface="Cambria Math" charset="0"/>
                                </a:rPr>
                                <m:t>𝑘</m:t>
                              </m:r>
                            </m:sub>
                          </m:sSub>
                          <m:d>
                            <m:dPr>
                              <m:ctrlPr>
                                <a:rPr lang="en-GB" i="1">
                                  <a:latin typeface="Cambria Math" charset="0"/>
                                </a:rPr>
                              </m:ctrlPr>
                            </m:dPr>
                            <m:e>
                              <m:r>
                                <a:rPr lang="sv-SE" b="0" i="1" smtClean="0">
                                  <a:latin typeface="Cambria Math" panose="02040503050406030204" pitchFamily="18" charset="0"/>
                                </a:rPr>
                                <m:t>𝑠𝑢𝑟𝑣𝑖𝑣𝑎𝑙</m:t>
                              </m:r>
                            </m:e>
                          </m:d>
                        </m:e>
                      </m:nary>
                      <m:r>
                        <a:rPr lang="sv-SE" b="0" i="0" smtClean="0">
                          <a:latin typeface="Cambria Math" panose="02040503050406030204" pitchFamily="18" charset="0"/>
                        </a:rPr>
                        <m:t>=1 −</m:t>
                      </m:r>
                      <m:nary>
                        <m:naryPr>
                          <m:chr m:val="∏"/>
                          <m:ctrlPr>
                            <a:rPr lang="is-IS" i="1">
                              <a:latin typeface="Cambria Math" charset="0"/>
                            </a:rPr>
                          </m:ctrlPr>
                        </m:naryPr>
                        <m:sub>
                          <m:r>
                            <m:rPr>
                              <m:brk m:alnAt="23"/>
                            </m:rPr>
                            <a:rPr lang="sv-SE" i="1">
                              <a:latin typeface="Cambria Math" panose="02040503050406030204" pitchFamily="18" charset="0"/>
                            </a:rPr>
                            <m:t>𝑘</m:t>
                          </m:r>
                          <m:r>
                            <a:rPr lang="sv-SE" i="1">
                              <a:latin typeface="Cambria Math" panose="02040503050406030204" pitchFamily="18" charset="0"/>
                            </a:rPr>
                            <m:t>=1</m:t>
                          </m:r>
                        </m:sub>
                        <m:sup>
                          <m:r>
                            <a:rPr lang="sv-SE" i="1">
                              <a:latin typeface="Cambria Math" panose="02040503050406030204" pitchFamily="18" charset="0"/>
                            </a:rPr>
                            <m:t>𝑛</m:t>
                          </m:r>
                        </m:sup>
                        <m:e>
                          <m:r>
                            <a:rPr lang="en-GB" i="1">
                              <a:latin typeface="Cambria Math" charset="0"/>
                            </a:rPr>
                            <m:t>1−</m:t>
                          </m:r>
                          <m:sSup>
                            <m:sSupPr>
                              <m:ctrlPr>
                                <a:rPr lang="is-IS" i="1">
                                  <a:latin typeface="Cambria Math" charset="0"/>
                                </a:rPr>
                              </m:ctrlPr>
                            </m:sSupPr>
                            <m:e>
                              <m:r>
                                <a:rPr lang="en-GB" i="1">
                                  <a:latin typeface="Cambria Math" charset="0"/>
                                </a:rPr>
                                <m:t>𝑒</m:t>
                              </m:r>
                            </m:e>
                            <m:sup>
                              <m:r>
                                <a:rPr lang="en-GB" i="1">
                                  <a:latin typeface="Cambria Math" charset="0"/>
                                </a:rPr>
                                <m:t>−</m:t>
                              </m:r>
                              <m:d>
                                <m:dPr>
                                  <m:ctrlPr>
                                    <a:rPr lang="en-US" i="1">
                                      <a:latin typeface="Cambria Math" charset="0"/>
                                    </a:rPr>
                                  </m:ctrlPr>
                                </m:dPr>
                                <m:e>
                                  <m:f>
                                    <m:fPr>
                                      <m:ctrlPr>
                                        <a:rPr lang="fi-FI" i="1">
                                          <a:latin typeface="Cambria Math" charset="0"/>
                                        </a:rPr>
                                      </m:ctrlPr>
                                    </m:fPr>
                                    <m:num>
                                      <m:r>
                                        <a:rPr lang="en-GB" i="1">
                                          <a:latin typeface="Cambria Math" charset="0"/>
                                        </a:rPr>
                                        <m:t>𝑡</m:t>
                                      </m:r>
                                    </m:num>
                                    <m:den>
                                      <m:r>
                                        <a:rPr lang="en-GB" i="1">
                                          <a:latin typeface="Cambria Math" charset="0"/>
                                        </a:rPr>
                                        <m:t>𝑀𝑇𝐵𝐹</m:t>
                                      </m:r>
                                    </m:den>
                                  </m:f>
                                </m:e>
                              </m:d>
                            </m:sup>
                          </m:sSup>
                        </m:e>
                      </m:nary>
                    </m:oMath>
                  </m:oMathPara>
                </a14:m>
                <a:endParaRPr lang="en-GB" dirty="0" smtClean="0"/>
              </a:p>
            </p:txBody>
          </p:sp>
        </mc:Choice>
        <mc:Fallback xmlns="">
          <p:sp>
            <p:nvSpPr>
              <p:cNvPr id="4" name="Rectangle 3"/>
              <p:cNvSpPr>
                <a:spLocks noRot="1" noChangeAspect="1" noMove="1" noResize="1" noEditPoints="1" noAdjustHandles="1" noChangeArrowheads="1" noChangeShapeType="1" noTextEdit="1"/>
              </p:cNvSpPr>
              <p:nvPr/>
            </p:nvSpPr>
            <p:spPr>
              <a:xfrm>
                <a:off x="1097280" y="2811612"/>
                <a:ext cx="10058400" cy="1125501"/>
              </a:xfrm>
              <a:prstGeom prst="rect">
                <a:avLst/>
              </a:prstGeom>
              <a:blipFill rotWithShape="0">
                <a:blip r:embed="rId3"/>
                <a:stretch>
                  <a:fillRect t="-31351"/>
                </a:stretch>
              </a:blipFill>
            </p:spPr>
            <p:txBody>
              <a:bodyPr/>
              <a:lstStyle/>
              <a:p>
                <a:r>
                  <a:rPr lang="en-US">
                    <a:noFill/>
                  </a:rPr>
                  <a:t> </a:t>
                </a:r>
              </a:p>
            </p:txBody>
          </p:sp>
        </mc:Fallback>
      </mc:AlternateContent>
    </p:spTree>
    <p:extLst>
      <p:ext uri="{BB962C8B-B14F-4D97-AF65-F5344CB8AC3E}">
        <p14:creationId xmlns:p14="http://schemas.microsoft.com/office/powerpoint/2010/main" val="5210504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Fault-tolerant model</a:t>
            </a:r>
            <a:endParaRPr lang="en-US" dirty="0"/>
          </a:p>
        </p:txBody>
      </p:sp>
      <p:sp>
        <p:nvSpPr>
          <p:cNvPr id="3" name="Content Placeholder 2"/>
          <p:cNvSpPr>
            <a:spLocks noGrp="1"/>
          </p:cNvSpPr>
          <p:nvPr>
            <p:ph idx="1"/>
          </p:nvPr>
        </p:nvSpPr>
        <p:spPr/>
        <p:txBody>
          <a:bodyPr/>
          <a:lstStyle/>
          <a:p>
            <a:pPr marL="0" indent="0">
              <a:buNone/>
            </a:pPr>
            <a:r>
              <a:rPr lang="en-US" dirty="0"/>
              <a:t>Goal is to provide a certain level of reliability</a:t>
            </a:r>
          </a:p>
          <a:p>
            <a:pPr marL="0" lvl="0" indent="0">
              <a:buNone/>
            </a:pPr>
            <a:r>
              <a:rPr lang="en-US" dirty="0" smtClean="0"/>
              <a:t>Basic idea:</a:t>
            </a:r>
          </a:p>
          <a:p>
            <a:pPr lvl="1">
              <a:buFont typeface="Arial" charset="0"/>
              <a:buChar char="•"/>
            </a:pPr>
            <a:r>
              <a:rPr lang="en-US" dirty="0" smtClean="0"/>
              <a:t>Reliability by replication - create enough replicas to reach the required reliability</a:t>
            </a:r>
          </a:p>
          <a:p>
            <a:pPr lvl="1">
              <a:buFont typeface="Arial" charset="0"/>
              <a:buChar char="•"/>
            </a:pPr>
            <a:r>
              <a:rPr lang="en-US" dirty="0" smtClean="0"/>
              <a:t>Optimize by choosing the most reliable nodes to place replicas on</a:t>
            </a:r>
          </a:p>
          <a:p>
            <a:pPr lvl="1">
              <a:buFont typeface="Arial" charset="0"/>
              <a:buChar char="•"/>
            </a:pPr>
            <a:r>
              <a:rPr lang="en-US" dirty="0"/>
              <a:t>Detect failures and create new replicas if </a:t>
            </a:r>
            <a:r>
              <a:rPr lang="en-US" dirty="0" smtClean="0"/>
              <a:t>needed</a:t>
            </a:r>
          </a:p>
          <a:p>
            <a:pPr lvl="1">
              <a:buFont typeface="Arial" charset="0"/>
              <a:buChar char="•"/>
            </a:pPr>
            <a:r>
              <a:rPr lang="en-US" dirty="0" smtClean="0"/>
              <a:t>Register system events in order to adapt to changing system behavior, e.g. nodes failure rates or more reliable nodes being available</a:t>
            </a:r>
            <a:endParaRPr lang="en-US" dirty="0"/>
          </a:p>
        </p:txBody>
      </p:sp>
    </p:spTree>
    <p:extLst>
      <p:ext uri="{BB962C8B-B14F-4D97-AF65-F5344CB8AC3E}">
        <p14:creationId xmlns:p14="http://schemas.microsoft.com/office/powerpoint/2010/main" val="123932217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Ensuring reliability</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dirty="0" smtClean="0"/>
                  <a:t>Desired reliability: </a:t>
                </a:r>
                <a14:m>
                  <m:oMath xmlns:m="http://schemas.openxmlformats.org/officeDocument/2006/math">
                    <m:r>
                      <a:rPr lang="en-GB" b="0" i="1" smtClean="0">
                        <a:latin typeface="Cambria Math" charset="0"/>
                      </a:rPr>
                      <m:t>𝜆</m:t>
                    </m:r>
                  </m:oMath>
                </a14:m>
                <a:endParaRPr lang="sv-SE" b="0"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dirty="0" smtClean="0"/>
                  <a:t>Algorithm:</a:t>
                </a:r>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515" t="-909"/>
                </a:stretch>
              </a:blipFill>
            </p:spPr>
            <p:txBody>
              <a:bodyPr/>
              <a:lstStyle/>
              <a:p>
                <a:r>
                  <a:rPr lang="en-US">
                    <a:noFill/>
                  </a:rPr>
                  <a:t> </a:t>
                </a:r>
              </a:p>
            </p:txBody>
          </p:sp>
        </mc:Fallback>
      </mc:AlternateContent>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7280" y="2639956"/>
            <a:ext cx="6946900" cy="2159000"/>
          </a:xfrm>
          <a:prstGeom prst="rect">
            <a:avLst/>
          </a:prstGeom>
        </p:spPr>
      </p:pic>
    </p:spTree>
    <p:extLst>
      <p:ext uri="{BB962C8B-B14F-4D97-AF65-F5344CB8AC3E}">
        <p14:creationId xmlns:p14="http://schemas.microsoft.com/office/powerpoint/2010/main" val="111409071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Ensuring reliability example</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dirty="0" smtClean="0"/>
                  <a:t>Desired reliability: </a:t>
                </a:r>
                <a14:m>
                  <m:oMath xmlns:m="http://schemas.openxmlformats.org/officeDocument/2006/math">
                    <m:r>
                      <a:rPr lang="sv-SE" b="0" i="1" smtClean="0">
                        <a:latin typeface="Cambria Math" charset="0"/>
                      </a:rPr>
                      <m:t>0.999</m:t>
                    </m:r>
                  </m:oMath>
                </a14:m>
                <a:endParaRPr lang="sv-SE" b="0"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515" t="-909"/>
                </a:stretch>
              </a:blipFill>
            </p:spPr>
            <p:txBody>
              <a:bodyPr/>
              <a:lstStyle/>
              <a:p>
                <a:r>
                  <a:rPr lang="en-US">
                    <a:noFill/>
                  </a:rPr>
                  <a:t> </a:t>
                </a:r>
              </a:p>
            </p:txBody>
          </p:sp>
        </mc:Fallback>
      </mc:AlternateContent>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74280" y="2003214"/>
            <a:ext cx="3581400" cy="3708400"/>
          </a:xfrm>
          <a:prstGeom prst="rect">
            <a:avLst/>
          </a:prstGeom>
        </p:spPr>
      </p:pic>
    </p:spTree>
    <p:extLst>
      <p:ext uri="{BB962C8B-B14F-4D97-AF65-F5344CB8AC3E}">
        <p14:creationId xmlns:p14="http://schemas.microsoft.com/office/powerpoint/2010/main" val="128075143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Ensuring reliability example cont’d</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dirty="0" smtClean="0"/>
                  <a:t>Desired reliability: </a:t>
                </a:r>
                <a14:m>
                  <m:oMath xmlns:m="http://schemas.openxmlformats.org/officeDocument/2006/math">
                    <m:r>
                      <a:rPr lang="sv-SE" b="0" i="1" smtClean="0">
                        <a:latin typeface="Cambria Math" charset="0"/>
                      </a:rPr>
                      <m:t>0.999</m:t>
                    </m:r>
                  </m:oMath>
                </a14:m>
                <a:endParaRPr lang="sv-SE" b="0"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dirty="0" err="1" smtClean="0"/>
                  <a:t>Available</a:t>
                </a:r>
                <a:r>
                  <a:rPr lang="sv-SE" dirty="0" smtClean="0"/>
                  <a:t> </a:t>
                </a:r>
                <a:r>
                  <a:rPr lang="sv-SE" dirty="0" err="1" smtClean="0"/>
                  <a:t>nodes</a:t>
                </a:r>
                <a:r>
                  <a:rPr lang="sv-SE" dirty="0" smtClean="0"/>
                  <a:t> (</a:t>
                </a:r>
                <a:r>
                  <a:rPr lang="sv-SE" dirty="0" err="1" smtClean="0"/>
                  <a:t>sorted</a:t>
                </a:r>
                <a:r>
                  <a:rPr lang="sv-SE" dirty="0" smtClean="0"/>
                  <a:t> </a:t>
                </a:r>
                <a:r>
                  <a:rPr lang="sv-SE" dirty="0" err="1" smtClean="0"/>
                  <a:t>after</a:t>
                </a:r>
                <a:r>
                  <a:rPr lang="sv-SE" dirty="0" smtClean="0"/>
                  <a:t> </a:t>
                </a:r>
                <a:r>
                  <a:rPr lang="sv-SE" dirty="0" err="1" smtClean="0"/>
                  <a:t>reliability</a:t>
                </a:r>
                <a:r>
                  <a:rPr lang="sv-SE" dirty="0" smtClean="0"/>
                  <a:t>): [C, A, D, B]</a:t>
                </a:r>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b="0" dirty="0" err="1" smtClean="0"/>
                  <a:t>Actual</a:t>
                </a:r>
                <a:r>
                  <a:rPr lang="sv-SE" b="0" dirty="0" smtClean="0"/>
                  <a:t> </a:t>
                </a:r>
                <a:r>
                  <a:rPr lang="sv-SE" b="0" dirty="0" err="1" smtClean="0"/>
                  <a:t>rel</a:t>
                </a:r>
                <a:r>
                  <a:rPr lang="sv-SE" b="0" dirty="0" smtClean="0"/>
                  <a:t>: 0.0 &lt; 0.999</a:t>
                </a:r>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dirty="0" err="1" smtClean="0"/>
                  <a:t>Put</a:t>
                </a:r>
                <a:r>
                  <a:rPr lang="sv-SE" dirty="0" smtClean="0"/>
                  <a:t> </a:t>
                </a:r>
                <a:r>
                  <a:rPr lang="sv-SE" dirty="0" err="1" smtClean="0"/>
                  <a:t>replica</a:t>
                </a:r>
                <a:r>
                  <a:rPr lang="sv-SE" dirty="0" smtClean="0"/>
                  <a:t> on </a:t>
                </a:r>
                <a:r>
                  <a:rPr lang="sv-SE" dirty="0" err="1" smtClean="0"/>
                  <a:t>most</a:t>
                </a:r>
                <a:r>
                  <a:rPr lang="sv-SE" dirty="0" smtClean="0"/>
                  <a:t> </a:t>
                </a:r>
                <a:r>
                  <a:rPr lang="sv-SE" dirty="0" err="1" smtClean="0"/>
                  <a:t>reliable</a:t>
                </a:r>
                <a:r>
                  <a:rPr lang="sv-SE" dirty="0" smtClean="0"/>
                  <a:t> </a:t>
                </a:r>
                <a:r>
                  <a:rPr lang="sv-SE" dirty="0" err="1" smtClean="0"/>
                  <a:t>node</a:t>
                </a:r>
                <a:endParaRPr lang="sv-SE" b="0"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515" t="-909"/>
                </a:stretch>
              </a:blipFill>
            </p:spPr>
            <p:txBody>
              <a:bodyPr/>
              <a:lstStyle/>
              <a:p>
                <a:r>
                  <a:rPr lang="en-US">
                    <a:noFill/>
                  </a:rPr>
                  <a:t> </a:t>
                </a:r>
              </a:p>
            </p:txBody>
          </p:sp>
        </mc:Fallback>
      </mc:AlternateContent>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74280" y="2003214"/>
            <a:ext cx="3581400" cy="3708400"/>
          </a:xfrm>
          <a:prstGeom prst="rect">
            <a:avLst/>
          </a:prstGeom>
        </p:spPr>
      </p:pic>
    </p:spTree>
    <p:extLst>
      <p:ext uri="{BB962C8B-B14F-4D97-AF65-F5344CB8AC3E}">
        <p14:creationId xmlns:p14="http://schemas.microsoft.com/office/powerpoint/2010/main" val="195095010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idx="1"/>
          </p:nvPr>
        </p:nvSpPr>
        <p:spPr/>
        <p:txBody>
          <a:bodyPr>
            <a:normAutofit/>
          </a:bodyPr>
          <a:lstStyle/>
          <a:p>
            <a:pPr marL="457200" indent="-457200">
              <a:buFont typeface="+mj-lt"/>
              <a:buAutoNum type="arabicPeriod"/>
            </a:pPr>
            <a:r>
              <a:rPr lang="en-US" dirty="0" smtClean="0"/>
              <a:t>Introduction and goal</a:t>
            </a:r>
          </a:p>
          <a:p>
            <a:pPr marL="457200" indent="-457200">
              <a:buFont typeface="+mj-lt"/>
              <a:buAutoNum type="arabicPeriod"/>
            </a:pPr>
            <a:r>
              <a:rPr lang="en-US" dirty="0" smtClean="0"/>
              <a:t>Related work</a:t>
            </a:r>
          </a:p>
          <a:p>
            <a:pPr marL="457200" indent="-457200">
              <a:buFont typeface="+mj-lt"/>
              <a:buAutoNum type="arabicPeriod"/>
            </a:pPr>
            <a:r>
              <a:rPr lang="en-US" dirty="0" smtClean="0"/>
              <a:t>System, application and fault model</a:t>
            </a:r>
          </a:p>
          <a:p>
            <a:pPr marL="457200" indent="-457200">
              <a:buFont typeface="+mj-lt"/>
              <a:buAutoNum type="arabicPeriod"/>
            </a:pPr>
            <a:r>
              <a:rPr lang="en-US" dirty="0" smtClean="0"/>
              <a:t>Reliability definition and model</a:t>
            </a:r>
          </a:p>
          <a:p>
            <a:pPr marL="457200" indent="-457200">
              <a:buFont typeface="+mj-lt"/>
              <a:buAutoNum type="arabicPeriod"/>
            </a:pPr>
            <a:r>
              <a:rPr lang="en-US" dirty="0" smtClean="0"/>
              <a:t>Fault-tolerant model</a:t>
            </a:r>
          </a:p>
          <a:p>
            <a:pPr marL="457200" indent="-457200">
              <a:buFont typeface="+mj-lt"/>
              <a:buAutoNum type="arabicPeriod"/>
            </a:pPr>
            <a:r>
              <a:rPr lang="en-US" dirty="0" smtClean="0"/>
              <a:t>Calvin</a:t>
            </a:r>
          </a:p>
          <a:p>
            <a:pPr marL="457200" indent="-457200">
              <a:buFont typeface="+mj-lt"/>
              <a:buAutoNum type="arabicPeriod"/>
            </a:pPr>
            <a:r>
              <a:rPr lang="en-US" dirty="0" smtClean="0"/>
              <a:t>Implementation</a:t>
            </a:r>
          </a:p>
          <a:p>
            <a:pPr marL="457200" indent="-457200">
              <a:buFont typeface="+mj-lt"/>
              <a:buAutoNum type="arabicPeriod"/>
            </a:pPr>
            <a:r>
              <a:rPr lang="en-US" dirty="0" smtClean="0"/>
              <a:t>Experiments</a:t>
            </a:r>
          </a:p>
          <a:p>
            <a:pPr marL="457200" indent="-457200">
              <a:buFont typeface="+mj-lt"/>
              <a:buAutoNum type="arabicPeriod"/>
            </a:pPr>
            <a:r>
              <a:rPr lang="en-US" dirty="0" smtClean="0"/>
              <a:t>Discussion &amp; Future work</a:t>
            </a:r>
            <a:endParaRPr lang="en-US" dirty="0"/>
          </a:p>
        </p:txBody>
      </p:sp>
    </p:spTree>
    <p:extLst>
      <p:ext uri="{BB962C8B-B14F-4D97-AF65-F5344CB8AC3E}">
        <p14:creationId xmlns:p14="http://schemas.microsoft.com/office/powerpoint/2010/main" val="65891560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Ensuring reliability example cont’d</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dirty="0" smtClean="0"/>
                  <a:t>Desired reliability: </a:t>
                </a:r>
                <a14:m>
                  <m:oMath xmlns:m="http://schemas.openxmlformats.org/officeDocument/2006/math">
                    <m:r>
                      <a:rPr lang="sv-SE" b="0" i="1" smtClean="0">
                        <a:latin typeface="Cambria Math" charset="0"/>
                      </a:rPr>
                      <m:t>0.999</m:t>
                    </m:r>
                  </m:oMath>
                </a14:m>
                <a:endParaRPr lang="sv-SE" b="0"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dirty="0" err="1" smtClean="0"/>
                  <a:t>Available</a:t>
                </a:r>
                <a:r>
                  <a:rPr lang="sv-SE" dirty="0" smtClean="0"/>
                  <a:t> </a:t>
                </a:r>
                <a:r>
                  <a:rPr lang="sv-SE" dirty="0" err="1" smtClean="0"/>
                  <a:t>nodes</a:t>
                </a:r>
                <a:r>
                  <a:rPr lang="sv-SE" dirty="0" smtClean="0"/>
                  <a:t> (</a:t>
                </a:r>
                <a:r>
                  <a:rPr lang="sv-SE" dirty="0" err="1" smtClean="0"/>
                  <a:t>sorted</a:t>
                </a:r>
                <a:r>
                  <a:rPr lang="sv-SE" dirty="0" smtClean="0"/>
                  <a:t> </a:t>
                </a:r>
                <a:r>
                  <a:rPr lang="sv-SE" dirty="0" err="1" smtClean="0"/>
                  <a:t>after</a:t>
                </a:r>
                <a:r>
                  <a:rPr lang="sv-SE" dirty="0" smtClean="0"/>
                  <a:t> </a:t>
                </a:r>
                <a:r>
                  <a:rPr lang="sv-SE" dirty="0" err="1" smtClean="0"/>
                  <a:t>reliability</a:t>
                </a:r>
                <a:r>
                  <a:rPr lang="sv-SE" dirty="0" smtClean="0"/>
                  <a:t>): [A, D, B]</a:t>
                </a:r>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b="0" dirty="0" err="1" smtClean="0"/>
                  <a:t>Actual</a:t>
                </a:r>
                <a:r>
                  <a:rPr lang="sv-SE" b="0" dirty="0" smtClean="0"/>
                  <a:t> </a:t>
                </a:r>
                <a:r>
                  <a:rPr lang="sv-SE" b="0" dirty="0" err="1" smtClean="0"/>
                  <a:t>rel</a:t>
                </a:r>
                <a:r>
                  <a:rPr lang="sv-SE" b="0" dirty="0" smtClean="0"/>
                  <a:t>: 1 – (1 - 0.95) = 0.95 &lt; 0.999</a:t>
                </a:r>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dirty="0" err="1" smtClean="0"/>
                  <a:t>Put</a:t>
                </a:r>
                <a:r>
                  <a:rPr lang="sv-SE" dirty="0" smtClean="0"/>
                  <a:t> </a:t>
                </a:r>
                <a:r>
                  <a:rPr lang="sv-SE" dirty="0" err="1" smtClean="0"/>
                  <a:t>replica</a:t>
                </a:r>
                <a:r>
                  <a:rPr lang="sv-SE" dirty="0" smtClean="0"/>
                  <a:t> on </a:t>
                </a:r>
                <a:r>
                  <a:rPr lang="sv-SE" dirty="0" err="1" smtClean="0"/>
                  <a:t>most</a:t>
                </a:r>
                <a:r>
                  <a:rPr lang="sv-SE" dirty="0" smtClean="0"/>
                  <a:t> </a:t>
                </a:r>
                <a:r>
                  <a:rPr lang="sv-SE" dirty="0" err="1" smtClean="0"/>
                  <a:t>reliable</a:t>
                </a:r>
                <a:r>
                  <a:rPr lang="sv-SE" dirty="0" smtClean="0"/>
                  <a:t> </a:t>
                </a:r>
                <a:r>
                  <a:rPr lang="sv-SE" dirty="0" err="1" smtClean="0"/>
                  <a:t>node</a:t>
                </a:r>
                <a:endParaRPr lang="sv-SE" b="0"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515" t="-909"/>
                </a:stretch>
              </a:blipFill>
            </p:spPr>
            <p:txBody>
              <a:bodyPr/>
              <a:lstStyle/>
              <a:p>
                <a:r>
                  <a:rPr lang="en-US">
                    <a:noFill/>
                  </a:rPr>
                  <a:t> </a:t>
                </a:r>
              </a:p>
            </p:txBody>
          </p:sp>
        </mc:Fallback>
      </mc:AlternateContent>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48880" y="1996864"/>
            <a:ext cx="3606800" cy="3721100"/>
          </a:xfrm>
          <a:prstGeom prst="rect">
            <a:avLst/>
          </a:prstGeom>
        </p:spPr>
      </p:pic>
    </p:spTree>
    <p:extLst>
      <p:ext uri="{BB962C8B-B14F-4D97-AF65-F5344CB8AC3E}">
        <p14:creationId xmlns:p14="http://schemas.microsoft.com/office/powerpoint/2010/main" val="71661893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Ensuring reliability example cont’d</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dirty="0" smtClean="0"/>
                  <a:t>Desired reliability: </a:t>
                </a:r>
                <a14:m>
                  <m:oMath xmlns:m="http://schemas.openxmlformats.org/officeDocument/2006/math">
                    <m:r>
                      <a:rPr lang="sv-SE" b="0" i="1" smtClean="0">
                        <a:latin typeface="Cambria Math" charset="0"/>
                      </a:rPr>
                      <m:t>0.999</m:t>
                    </m:r>
                  </m:oMath>
                </a14:m>
                <a:endParaRPr lang="sv-SE" b="0"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dirty="0" err="1" smtClean="0"/>
                  <a:t>Available</a:t>
                </a:r>
                <a:r>
                  <a:rPr lang="sv-SE" dirty="0" smtClean="0"/>
                  <a:t> </a:t>
                </a:r>
                <a:r>
                  <a:rPr lang="sv-SE" dirty="0" err="1" smtClean="0"/>
                  <a:t>nodes</a:t>
                </a:r>
                <a:r>
                  <a:rPr lang="sv-SE" dirty="0" smtClean="0"/>
                  <a:t> (</a:t>
                </a:r>
                <a:r>
                  <a:rPr lang="sv-SE" dirty="0" err="1" smtClean="0"/>
                  <a:t>sorted</a:t>
                </a:r>
                <a:r>
                  <a:rPr lang="sv-SE" dirty="0" smtClean="0"/>
                  <a:t> </a:t>
                </a:r>
                <a:r>
                  <a:rPr lang="sv-SE" dirty="0" err="1" smtClean="0"/>
                  <a:t>after</a:t>
                </a:r>
                <a:r>
                  <a:rPr lang="sv-SE" dirty="0" smtClean="0"/>
                  <a:t> </a:t>
                </a:r>
                <a:r>
                  <a:rPr lang="sv-SE" dirty="0" err="1" smtClean="0"/>
                  <a:t>reliability</a:t>
                </a:r>
                <a:r>
                  <a:rPr lang="sv-SE" dirty="0" smtClean="0"/>
                  <a:t>): [A, D, B]</a:t>
                </a:r>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b="0" dirty="0" err="1" smtClean="0"/>
                  <a:t>Actual</a:t>
                </a:r>
                <a:r>
                  <a:rPr lang="sv-SE" b="0" dirty="0" smtClean="0"/>
                  <a:t> </a:t>
                </a:r>
                <a:r>
                  <a:rPr lang="sv-SE" b="0" dirty="0" err="1" smtClean="0"/>
                  <a:t>rel</a:t>
                </a:r>
                <a:r>
                  <a:rPr lang="sv-SE" b="0" dirty="0" smtClean="0"/>
                  <a:t>: 1 – (1 - 0.95) * (1 - 0.9) = 0.995 &lt; 0.999</a:t>
                </a:r>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dirty="0" err="1" smtClean="0"/>
                  <a:t>Put</a:t>
                </a:r>
                <a:r>
                  <a:rPr lang="sv-SE" dirty="0" smtClean="0"/>
                  <a:t> </a:t>
                </a:r>
                <a:r>
                  <a:rPr lang="sv-SE" dirty="0" err="1" smtClean="0"/>
                  <a:t>replica</a:t>
                </a:r>
                <a:r>
                  <a:rPr lang="sv-SE" dirty="0" smtClean="0"/>
                  <a:t> on </a:t>
                </a:r>
                <a:r>
                  <a:rPr lang="sv-SE" dirty="0" err="1" smtClean="0"/>
                  <a:t>most</a:t>
                </a:r>
                <a:r>
                  <a:rPr lang="sv-SE" dirty="0" smtClean="0"/>
                  <a:t> </a:t>
                </a:r>
                <a:r>
                  <a:rPr lang="sv-SE" dirty="0" err="1" smtClean="0"/>
                  <a:t>reliable</a:t>
                </a:r>
                <a:r>
                  <a:rPr lang="sv-SE" dirty="0" smtClean="0"/>
                  <a:t> </a:t>
                </a:r>
                <a:r>
                  <a:rPr lang="sv-SE" dirty="0" err="1" smtClean="0"/>
                  <a:t>node</a:t>
                </a:r>
                <a:endParaRPr lang="sv-SE" b="0"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515" t="-909"/>
                </a:stretch>
              </a:blipFill>
            </p:spPr>
            <p:txBody>
              <a:bodyPr/>
              <a:lstStyle/>
              <a:p>
                <a:r>
                  <a:rPr lang="en-US">
                    <a:noFill/>
                  </a:rPr>
                  <a:t> </a:t>
                </a:r>
              </a:p>
            </p:txBody>
          </p:sp>
        </mc:Fallback>
      </mc:AlternateContent>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48880" y="1984164"/>
            <a:ext cx="3606800" cy="3746500"/>
          </a:xfrm>
          <a:prstGeom prst="rect">
            <a:avLst/>
          </a:prstGeom>
        </p:spPr>
      </p:pic>
    </p:spTree>
    <p:extLst>
      <p:ext uri="{BB962C8B-B14F-4D97-AF65-F5344CB8AC3E}">
        <p14:creationId xmlns:p14="http://schemas.microsoft.com/office/powerpoint/2010/main" val="87556430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Ensuring reliability example cont’d</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dirty="0" smtClean="0"/>
                  <a:t>Desired reliability: </a:t>
                </a:r>
                <a14:m>
                  <m:oMath xmlns:m="http://schemas.openxmlformats.org/officeDocument/2006/math">
                    <m:r>
                      <a:rPr lang="sv-SE" b="0" i="1" smtClean="0">
                        <a:latin typeface="Cambria Math" charset="0"/>
                      </a:rPr>
                      <m:t>0.999</m:t>
                    </m:r>
                  </m:oMath>
                </a14:m>
                <a:endParaRPr lang="sv-SE" b="0"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dirty="0" err="1" smtClean="0"/>
                  <a:t>Available</a:t>
                </a:r>
                <a:r>
                  <a:rPr lang="sv-SE" dirty="0" smtClean="0"/>
                  <a:t> </a:t>
                </a:r>
                <a:r>
                  <a:rPr lang="sv-SE" dirty="0" err="1" smtClean="0"/>
                  <a:t>nodes</a:t>
                </a:r>
                <a:r>
                  <a:rPr lang="sv-SE" dirty="0" smtClean="0"/>
                  <a:t> (</a:t>
                </a:r>
                <a:r>
                  <a:rPr lang="sv-SE" dirty="0" err="1" smtClean="0"/>
                  <a:t>sorted</a:t>
                </a:r>
                <a:r>
                  <a:rPr lang="sv-SE" dirty="0" smtClean="0"/>
                  <a:t> </a:t>
                </a:r>
                <a:r>
                  <a:rPr lang="sv-SE" dirty="0" err="1" smtClean="0"/>
                  <a:t>after</a:t>
                </a:r>
                <a:r>
                  <a:rPr lang="sv-SE" dirty="0" smtClean="0"/>
                  <a:t> </a:t>
                </a:r>
                <a:r>
                  <a:rPr lang="sv-SE" dirty="0" err="1" smtClean="0"/>
                  <a:t>reliability</a:t>
                </a:r>
                <a:r>
                  <a:rPr lang="sv-SE" dirty="0" smtClean="0"/>
                  <a:t>): [A, D, B]</a:t>
                </a:r>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b="0" dirty="0" err="1" smtClean="0"/>
                  <a:t>Actual</a:t>
                </a:r>
                <a:r>
                  <a:rPr lang="sv-SE" b="0" dirty="0" smtClean="0"/>
                  <a:t> </a:t>
                </a:r>
                <a:r>
                  <a:rPr lang="sv-SE" b="0" dirty="0" err="1" smtClean="0"/>
                  <a:t>rel</a:t>
                </a:r>
                <a:r>
                  <a:rPr lang="sv-SE" b="0" dirty="0" smtClean="0"/>
                  <a:t>: 1 – (1 - 0.95) * (1 - 0.9) * (1 – 0.85) </a:t>
                </a:r>
                <a:br>
                  <a:rPr lang="sv-SE" b="0" dirty="0" smtClean="0"/>
                </a:br>
                <a:r>
                  <a:rPr lang="sv-SE" b="0" dirty="0" smtClean="0"/>
                  <a:t>	= 0.99925 &gt; 0.999</a:t>
                </a:r>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dirty="0" err="1" smtClean="0"/>
                  <a:t>We’re</a:t>
                </a:r>
                <a:r>
                  <a:rPr lang="sv-SE" dirty="0" smtClean="0"/>
                  <a:t> </a:t>
                </a:r>
                <a:r>
                  <a:rPr lang="sv-SE" dirty="0" err="1" smtClean="0"/>
                  <a:t>done</a:t>
                </a:r>
                <a:r>
                  <a:rPr lang="sv-SE" dirty="0" smtClean="0"/>
                  <a:t>.</a:t>
                </a:r>
                <a:endParaRPr lang="sv-SE" b="0"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515" t="-909"/>
                </a:stretch>
              </a:blipFill>
            </p:spPr>
            <p:txBody>
              <a:bodyPr/>
              <a:lstStyle/>
              <a:p>
                <a:r>
                  <a:rPr lang="en-US">
                    <a:noFill/>
                  </a:rPr>
                  <a:t> </a:t>
                </a:r>
              </a:p>
            </p:txBody>
          </p:sp>
        </mc:Fallback>
      </mc:AlternateContent>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36180" y="1984164"/>
            <a:ext cx="3619500" cy="3746500"/>
          </a:xfrm>
          <a:prstGeom prst="rect">
            <a:avLst/>
          </a:prstGeom>
        </p:spPr>
      </p:pic>
    </p:spTree>
    <p:extLst>
      <p:ext uri="{BB962C8B-B14F-4D97-AF65-F5344CB8AC3E}">
        <p14:creationId xmlns:p14="http://schemas.microsoft.com/office/powerpoint/2010/main" val="146192715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Optimization</a:t>
            </a:r>
            <a:endParaRPr lang="en-US" dirty="0"/>
          </a:p>
        </p:txBody>
      </p:sp>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SzTx/>
              <a:buFont typeface="Arial" charset="0"/>
              <a:buNone/>
              <a:tabLst/>
              <a:defRPr/>
            </a:pPr>
            <a:r>
              <a:rPr lang="en-US" dirty="0" smtClean="0"/>
              <a:t>While the algorithm makes sure the desired reliability is met, it does not ensure it is met after some time has passed. Therefore, it is run both when failure is detected, but also periodically every 5 seconds.</a:t>
            </a:r>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a:p>
          <a:p>
            <a:pPr marL="0" marR="0" lvl="0" indent="0" defTabSz="914400" eaLnBrk="1" fontAlgn="auto" latinLnBrk="0" hangingPunct="1">
              <a:lnSpc>
                <a:spcPct val="100000"/>
              </a:lnSpc>
              <a:spcBef>
                <a:spcPts val="0"/>
              </a:spcBef>
              <a:spcAft>
                <a:spcPts val="0"/>
              </a:spcAft>
              <a:buSzTx/>
              <a:buFont typeface="Arial" charset="0"/>
              <a:buNone/>
              <a:tabLst/>
              <a:defRPr/>
            </a:pPr>
            <a:r>
              <a:rPr lang="en-US" dirty="0" smtClean="0"/>
              <a:t>Furthermore, after some time, there may be more reliable nodes available, and by moving to them, less replicas may be needed. A optimization algorithm is therefore run as well which</a:t>
            </a:r>
          </a:p>
          <a:p>
            <a:pPr marL="457200" marR="0" lvl="0" indent="-457200" defTabSz="914400" eaLnBrk="1" fontAlgn="auto" latinLnBrk="0" hangingPunct="1">
              <a:lnSpc>
                <a:spcPct val="100000"/>
              </a:lnSpc>
              <a:spcBef>
                <a:spcPts val="0"/>
              </a:spcBef>
              <a:spcAft>
                <a:spcPts val="0"/>
              </a:spcAft>
              <a:buSzTx/>
              <a:buFont typeface="+mj-lt"/>
              <a:buAutoNum type="arabicPeriod"/>
              <a:tabLst/>
              <a:defRPr/>
            </a:pPr>
            <a:r>
              <a:rPr lang="en-US" dirty="0" smtClean="0"/>
              <a:t>Moves replicas to more reliable nodes</a:t>
            </a:r>
          </a:p>
          <a:p>
            <a:pPr marL="457200" marR="0" lvl="0" indent="-457200" defTabSz="914400" eaLnBrk="1" fontAlgn="auto" latinLnBrk="0" hangingPunct="1">
              <a:lnSpc>
                <a:spcPct val="100000"/>
              </a:lnSpc>
              <a:spcBef>
                <a:spcPts val="0"/>
              </a:spcBef>
              <a:spcAft>
                <a:spcPts val="0"/>
              </a:spcAft>
              <a:buSzTx/>
              <a:buFont typeface="+mj-lt"/>
              <a:buAutoNum type="arabicPeriod"/>
              <a:tabLst/>
              <a:defRPr/>
            </a:pPr>
            <a:r>
              <a:rPr lang="en-US" dirty="0" smtClean="0"/>
              <a:t>Deletes unnecessary replicas</a:t>
            </a:r>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smtClean="0"/>
          </a:p>
        </p:txBody>
      </p:sp>
    </p:spTree>
    <p:extLst>
      <p:ext uri="{BB962C8B-B14F-4D97-AF65-F5344CB8AC3E}">
        <p14:creationId xmlns:p14="http://schemas.microsoft.com/office/powerpoint/2010/main" val="128969916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Moving to more reliable</a:t>
            </a:r>
            <a:endParaRPr lang="en-US" dirty="0"/>
          </a:p>
        </p:txBody>
      </p:sp>
      <p:sp>
        <p:nvSpPr>
          <p:cNvPr id="3" name="Content Placeholder 2"/>
          <p:cNvSpPr>
            <a:spLocks noGrp="1"/>
          </p:cNvSpPr>
          <p:nvPr>
            <p:ph idx="1"/>
          </p:nvPr>
        </p:nvSpPr>
        <p:spPr/>
        <p:txBody>
          <a:bodyPr/>
          <a:lstStyle/>
          <a:p>
            <a:pPr marL="457200" marR="0" lvl="0" indent="-457200" defTabSz="914400" eaLnBrk="1" fontAlgn="auto" latinLnBrk="0" hangingPunct="1">
              <a:lnSpc>
                <a:spcPct val="100000"/>
              </a:lnSpc>
              <a:spcBef>
                <a:spcPts val="0"/>
              </a:spcBef>
              <a:spcAft>
                <a:spcPts val="0"/>
              </a:spcAft>
              <a:buClrTx/>
              <a:buSzTx/>
              <a:buFont typeface="+mj-lt"/>
              <a:buNone/>
              <a:tabLst/>
              <a:defRPr/>
            </a:pPr>
            <a:endParaRPr lang="en-US" dirty="0" smtClean="0"/>
          </a:p>
        </p:txBody>
      </p:sp>
      <p:pic>
        <p:nvPicPr>
          <p:cNvPr id="5" name="Content Placeholder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7280" y="1846263"/>
            <a:ext cx="8134627" cy="4429846"/>
          </a:xfrm>
          <a:prstGeom prst="rect">
            <a:avLst/>
          </a:prstGeom>
        </p:spPr>
      </p:pic>
    </p:spTree>
    <p:extLst>
      <p:ext uri="{BB962C8B-B14F-4D97-AF65-F5344CB8AC3E}">
        <p14:creationId xmlns:p14="http://schemas.microsoft.com/office/powerpoint/2010/main" val="34536375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Deleting unnecessary replicas</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97280" y="2275320"/>
            <a:ext cx="7658100" cy="2832100"/>
          </a:xfrm>
        </p:spPr>
      </p:pic>
    </p:spTree>
    <p:extLst>
      <p:ext uri="{BB962C8B-B14F-4D97-AF65-F5344CB8AC3E}">
        <p14:creationId xmlns:p14="http://schemas.microsoft.com/office/powerpoint/2010/main" val="180400428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7280" y="2746049"/>
            <a:ext cx="4450416" cy="1645842"/>
          </a:xfrm>
          <a:prstGeom prst="rect">
            <a:avLst/>
          </a:prstGeom>
        </p:spPr>
      </p:pic>
      <p:sp>
        <p:nvSpPr>
          <p:cNvPr id="2" name="Title 1"/>
          <p:cNvSpPr>
            <a:spLocks noGrp="1"/>
          </p:cNvSpPr>
          <p:nvPr>
            <p:ph type="title"/>
          </p:nvPr>
        </p:nvSpPr>
        <p:spPr/>
        <p:txBody>
          <a:bodyPr/>
          <a:lstStyle/>
          <a:p>
            <a:r>
              <a:rPr lang="en-US" dirty="0" smtClean="0"/>
              <a:t>Optimization example</a:t>
            </a:r>
            <a:endParaRPr lang="en-US" dirty="0"/>
          </a:p>
        </p:txBody>
      </p:sp>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dirty="0" smtClean="0"/>
              <a:t>Assume we have the same situation as before</a:t>
            </a:r>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04801" y="2122594"/>
            <a:ext cx="3619500" cy="3746500"/>
          </a:xfrm>
          <a:prstGeom prst="rect">
            <a:avLst/>
          </a:prstGeom>
        </p:spPr>
      </p:pic>
    </p:spTree>
    <p:extLst>
      <p:ext uri="{BB962C8B-B14F-4D97-AF65-F5344CB8AC3E}">
        <p14:creationId xmlns:p14="http://schemas.microsoft.com/office/powerpoint/2010/main" val="143749080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Optimization example cont’d</a:t>
            </a:r>
            <a:endParaRPr lang="en-US" dirty="0"/>
          </a:p>
        </p:txBody>
      </p:sp>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dirty="0" smtClean="0"/>
              <a:t>After some time, a new more reliable node is</a:t>
            </a:r>
            <a:br>
              <a:rPr lang="en-US" dirty="0" smtClean="0"/>
            </a:br>
            <a:r>
              <a:rPr lang="en-US" dirty="0" smtClean="0"/>
              <a:t>added</a:t>
            </a:r>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a:p>
            <a:pPr marL="0" indent="0">
              <a:lnSpc>
                <a:spcPct val="100000"/>
              </a:lnSpc>
              <a:spcBef>
                <a:spcPts val="0"/>
              </a:spcBef>
              <a:spcAft>
                <a:spcPts val="0"/>
              </a:spcAft>
              <a:buClrTx/>
              <a:buSzTx/>
              <a:buNone/>
              <a:defRPr/>
            </a:pPr>
            <a:r>
              <a:rPr lang="en-US" dirty="0"/>
              <a:t>“</a:t>
            </a:r>
            <a:r>
              <a:rPr lang="is-IS" dirty="0"/>
              <a:t>…</a:t>
            </a:r>
            <a:r>
              <a:rPr lang="en-US" dirty="0"/>
              <a:t> as long as there are more reliable nodes,</a:t>
            </a:r>
            <a:br>
              <a:rPr lang="en-US" dirty="0"/>
            </a:br>
            <a:r>
              <a:rPr lang="en-US" dirty="0"/>
              <a:t>move replicas to those nodes, </a:t>
            </a:r>
            <a:r>
              <a:rPr lang="is-IS" dirty="0"/>
              <a:t>and</a:t>
            </a:r>
            <a:br>
              <a:rPr lang="is-IS" dirty="0"/>
            </a:br>
            <a:r>
              <a:rPr lang="is-IS" dirty="0"/>
              <a:t>delete the least reliable...”</a:t>
            </a:r>
            <a:endParaRPr lang="en-US" dirty="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97880" y="2122594"/>
            <a:ext cx="5257800" cy="3746500"/>
          </a:xfrm>
          <a:prstGeom prst="rect">
            <a:avLst/>
          </a:prstGeom>
        </p:spPr>
      </p:pic>
    </p:spTree>
    <p:extLst>
      <p:ext uri="{BB962C8B-B14F-4D97-AF65-F5344CB8AC3E}">
        <p14:creationId xmlns:p14="http://schemas.microsoft.com/office/powerpoint/2010/main" val="11444233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Optimization example cont’d</a:t>
            </a:r>
          </a:p>
        </p:txBody>
      </p:sp>
      <p:sp>
        <p:nvSpPr>
          <p:cNvPr id="3" name="Content Placeholder 2"/>
          <p:cNvSpPr>
            <a:spLocks noGrp="1"/>
          </p:cNvSpPr>
          <p:nvPr>
            <p:ph idx="1"/>
          </p:nvPr>
        </p:nvSpPr>
        <p:spPr/>
        <p:txBody>
          <a:bodyPr/>
          <a:lstStyle/>
          <a:p>
            <a:pPr marL="0" indent="0">
              <a:lnSpc>
                <a:spcPct val="100000"/>
              </a:lnSpc>
              <a:spcBef>
                <a:spcPts val="0"/>
              </a:spcBef>
              <a:spcAft>
                <a:spcPts val="0"/>
              </a:spcAft>
              <a:buClrTx/>
              <a:buSzTx/>
              <a:buNone/>
              <a:defRPr/>
            </a:pPr>
            <a:r>
              <a:rPr lang="en-US" dirty="0" smtClean="0"/>
              <a:t>“</a:t>
            </a:r>
            <a:r>
              <a:rPr lang="is-IS" dirty="0"/>
              <a:t>…</a:t>
            </a:r>
            <a:r>
              <a:rPr lang="en-US" dirty="0"/>
              <a:t> as long as there are more reliable nodes,</a:t>
            </a:r>
            <a:br>
              <a:rPr lang="en-US" dirty="0"/>
            </a:br>
            <a:r>
              <a:rPr lang="en-US" dirty="0"/>
              <a:t>move replicas to those </a:t>
            </a:r>
            <a:r>
              <a:rPr lang="en-US" dirty="0" smtClean="0"/>
              <a:t>nodes, </a:t>
            </a:r>
            <a:r>
              <a:rPr lang="is-IS" dirty="0" smtClean="0"/>
              <a:t>and</a:t>
            </a:r>
            <a:br>
              <a:rPr lang="is-IS" dirty="0" smtClean="0"/>
            </a:br>
            <a:r>
              <a:rPr lang="is-IS" dirty="0" smtClean="0"/>
              <a:t>delete the least reliable...”</a:t>
            </a:r>
            <a:endParaRPr lang="en-US" dirty="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p:txBody>
      </p:sp>
      <p:pic>
        <p:nvPicPr>
          <p:cNvPr id="6" name="Content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5180" y="2122594"/>
            <a:ext cx="5270500" cy="3746500"/>
          </a:xfrm>
          <a:prstGeom prst="rect">
            <a:avLst/>
          </a:prstGeom>
        </p:spPr>
      </p:pic>
    </p:spTree>
    <p:extLst>
      <p:ext uri="{BB962C8B-B14F-4D97-AF65-F5344CB8AC3E}">
        <p14:creationId xmlns:p14="http://schemas.microsoft.com/office/powerpoint/2010/main" val="75010429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Optimization example cont’d</a:t>
            </a:r>
          </a:p>
        </p:txBody>
      </p:sp>
      <p:sp>
        <p:nvSpPr>
          <p:cNvPr id="3" name="Content Placeholder 2"/>
          <p:cNvSpPr>
            <a:spLocks noGrp="1"/>
          </p:cNvSpPr>
          <p:nvPr>
            <p:ph idx="1"/>
          </p:nvPr>
        </p:nvSpPr>
        <p:spPr/>
        <p:txBody>
          <a:bodyPr/>
          <a:lstStyle/>
          <a:p>
            <a:pPr marL="0" indent="0">
              <a:lnSpc>
                <a:spcPct val="100000"/>
              </a:lnSpc>
              <a:spcBef>
                <a:spcPts val="0"/>
              </a:spcBef>
              <a:spcAft>
                <a:spcPts val="0"/>
              </a:spcAft>
              <a:buClrTx/>
              <a:buSzTx/>
              <a:buNone/>
              <a:defRPr/>
            </a:pPr>
            <a:r>
              <a:rPr lang="en-US" dirty="0"/>
              <a:t>“</a:t>
            </a:r>
            <a:r>
              <a:rPr lang="is-IS" dirty="0"/>
              <a:t>…</a:t>
            </a:r>
            <a:r>
              <a:rPr lang="en-US" dirty="0"/>
              <a:t> as long as there are more reliable nodes,</a:t>
            </a:r>
            <a:br>
              <a:rPr lang="en-US" dirty="0"/>
            </a:br>
            <a:r>
              <a:rPr lang="en-US" dirty="0"/>
              <a:t>move replicas to those nodes, </a:t>
            </a:r>
            <a:r>
              <a:rPr lang="is-IS" dirty="0"/>
              <a:t>and</a:t>
            </a:r>
            <a:br>
              <a:rPr lang="is-IS" dirty="0"/>
            </a:br>
            <a:r>
              <a:rPr lang="is-IS" dirty="0"/>
              <a:t>delete the least reliable</a:t>
            </a:r>
            <a:r>
              <a:rPr lang="is-IS" dirty="0" smtClean="0"/>
              <a:t>...”</a:t>
            </a:r>
            <a:endParaRPr lang="en-US" dirty="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5180" y="2122594"/>
            <a:ext cx="5270500" cy="3746500"/>
          </a:xfrm>
          <a:prstGeom prst="rect">
            <a:avLst/>
          </a:prstGeom>
        </p:spPr>
      </p:pic>
    </p:spTree>
    <p:extLst>
      <p:ext uri="{BB962C8B-B14F-4D97-AF65-F5344CB8AC3E}">
        <p14:creationId xmlns:p14="http://schemas.microsoft.com/office/powerpoint/2010/main" val="203061966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Ensuring reliability of applications of services in running in distributed environments is a complex task</a:t>
            </a:r>
          </a:p>
          <a:p>
            <a:pPr>
              <a:buFont typeface="Arial" charset="0"/>
              <a:buChar char="•"/>
            </a:pPr>
            <a:r>
              <a:rPr lang="en-US" dirty="0" smtClean="0"/>
              <a:t>Problems:</a:t>
            </a:r>
          </a:p>
          <a:p>
            <a:pPr lvl="1">
              <a:buFont typeface="Arial" charset="0"/>
              <a:buChar char="•"/>
            </a:pPr>
            <a:r>
              <a:rPr lang="en-US" dirty="0" smtClean="0"/>
              <a:t>The more resources used, the higher the probability of some of them failing</a:t>
            </a:r>
          </a:p>
          <a:p>
            <a:pPr lvl="1">
              <a:buFont typeface="Arial" charset="0"/>
              <a:buChar char="•"/>
            </a:pPr>
            <a:r>
              <a:rPr lang="en-US" dirty="0" smtClean="0"/>
              <a:t>Heterogeneous components, varying failure behavior</a:t>
            </a:r>
          </a:p>
          <a:p>
            <a:pPr lvl="1">
              <a:buFont typeface="Arial" charset="0"/>
              <a:buChar char="•"/>
            </a:pPr>
            <a:r>
              <a:rPr lang="en-US" dirty="0" smtClean="0"/>
              <a:t>Difficult to model reliability, infinite number of parameters and types of failures to consider</a:t>
            </a:r>
          </a:p>
          <a:p>
            <a:pPr lvl="2">
              <a:buFont typeface="Arial" charset="0"/>
              <a:buChar char="•"/>
            </a:pPr>
            <a:r>
              <a:rPr lang="en-US" dirty="0" smtClean="0"/>
              <a:t>Hardware, network, energy supply, etc.</a:t>
            </a:r>
          </a:p>
          <a:p>
            <a:pPr>
              <a:buFont typeface="Arial" charset="0"/>
              <a:buChar char="•"/>
            </a:pPr>
            <a:r>
              <a:rPr lang="en-US" dirty="0" smtClean="0"/>
              <a:t>For many applications, e.g. stream processing applications, valuable data may be lost in case of a failure</a:t>
            </a:r>
          </a:p>
          <a:p>
            <a:pPr>
              <a:buFont typeface="Arial" charset="0"/>
              <a:buChar char="•"/>
            </a:pPr>
            <a:r>
              <a:rPr lang="en-US" dirty="0" smtClean="0"/>
              <a:t>Service providers should ensure reliability in a seamless way, </a:t>
            </a:r>
          </a:p>
          <a:p>
            <a:pPr lvl="1">
              <a:buFont typeface="Arial" charset="0"/>
              <a:buChar char="•"/>
            </a:pPr>
            <a:endParaRPr lang="en-US" dirty="0" smtClean="0"/>
          </a:p>
          <a:p>
            <a:pPr marL="457200" indent="-457200">
              <a:buFont typeface="+mj-lt"/>
              <a:buAutoNum type="arabicPeriod"/>
            </a:pPr>
            <a:endParaRPr lang="en-US" dirty="0"/>
          </a:p>
        </p:txBody>
      </p:sp>
    </p:spTree>
    <p:extLst>
      <p:ext uri="{BB962C8B-B14F-4D97-AF65-F5344CB8AC3E}">
        <p14:creationId xmlns:p14="http://schemas.microsoft.com/office/powerpoint/2010/main" val="117439091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Optimization example cont’d</a:t>
            </a:r>
          </a:p>
        </p:txBody>
      </p:sp>
      <p:sp>
        <p:nvSpPr>
          <p:cNvPr id="3" name="Content Placeholder 2"/>
          <p:cNvSpPr>
            <a:spLocks noGrp="1"/>
          </p:cNvSpPr>
          <p:nvPr>
            <p:ph idx="1"/>
          </p:nvPr>
        </p:nvSpPr>
        <p:spPr/>
        <p:txBody>
          <a:bodyPr/>
          <a:lstStyle/>
          <a:p>
            <a:pPr marL="0" indent="0">
              <a:lnSpc>
                <a:spcPct val="100000"/>
              </a:lnSpc>
              <a:spcBef>
                <a:spcPts val="0"/>
              </a:spcBef>
              <a:spcAft>
                <a:spcPts val="0"/>
              </a:spcAft>
              <a:buClrTx/>
              <a:buSzTx/>
              <a:buNone/>
              <a:defRPr/>
            </a:pPr>
            <a:r>
              <a:rPr lang="en-US" dirty="0" smtClean="0"/>
              <a:t>“</a:t>
            </a:r>
            <a:r>
              <a:rPr lang="is-IS" dirty="0"/>
              <a:t>…</a:t>
            </a:r>
            <a:r>
              <a:rPr lang="en-US" dirty="0"/>
              <a:t> as long as there are more reliable nodes,</a:t>
            </a:r>
            <a:br>
              <a:rPr lang="en-US" dirty="0"/>
            </a:br>
            <a:r>
              <a:rPr lang="en-US" dirty="0"/>
              <a:t>move replicas to those nodes</a:t>
            </a:r>
            <a:r>
              <a:rPr lang="en-US" dirty="0" smtClean="0"/>
              <a:t>...”</a:t>
            </a:r>
          </a:p>
          <a:p>
            <a:pPr marL="0" indent="0">
              <a:lnSpc>
                <a:spcPct val="100000"/>
              </a:lnSpc>
              <a:spcBef>
                <a:spcPts val="0"/>
              </a:spcBef>
              <a:spcAft>
                <a:spcPts val="0"/>
              </a:spcAft>
              <a:buClrTx/>
              <a:buSzTx/>
              <a:buNone/>
              <a:defRPr/>
            </a:pPr>
            <a:endParaRPr lang="en-US" dirty="0" smtClean="0"/>
          </a:p>
          <a:p>
            <a:pPr marL="0" indent="0">
              <a:lnSpc>
                <a:spcPct val="100000"/>
              </a:lnSpc>
              <a:spcBef>
                <a:spcPts val="0"/>
              </a:spcBef>
              <a:spcAft>
                <a:spcPts val="0"/>
              </a:spcAft>
              <a:buClrTx/>
              <a:buSzTx/>
              <a:buNone/>
              <a:defRPr/>
            </a:pPr>
            <a:r>
              <a:rPr lang="en-US" dirty="0" smtClean="0"/>
              <a:t>We’re done.</a:t>
            </a:r>
          </a:p>
          <a:p>
            <a:pPr marL="0" indent="0">
              <a:lnSpc>
                <a:spcPct val="100000"/>
              </a:lnSpc>
              <a:spcBef>
                <a:spcPts val="0"/>
              </a:spcBef>
              <a:spcAft>
                <a:spcPts val="0"/>
              </a:spcAft>
              <a:buClrTx/>
              <a:buSzTx/>
              <a:buNone/>
              <a:defRPr/>
            </a:pPr>
            <a:endParaRPr lang="en-US" dirty="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5180" y="2122594"/>
            <a:ext cx="5270500" cy="3746500"/>
          </a:xfrm>
          <a:prstGeom prst="rect">
            <a:avLst/>
          </a:prstGeom>
        </p:spPr>
      </p:pic>
    </p:spTree>
    <p:extLst>
      <p:ext uri="{BB962C8B-B14F-4D97-AF65-F5344CB8AC3E}">
        <p14:creationId xmlns:p14="http://schemas.microsoft.com/office/powerpoint/2010/main" val="11207540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Optimization example cont’d</a:t>
            </a:r>
          </a:p>
        </p:txBody>
      </p:sp>
      <p:sp>
        <p:nvSpPr>
          <p:cNvPr id="3" name="Content Placeholder 2"/>
          <p:cNvSpPr>
            <a:spLocks noGrp="1"/>
          </p:cNvSpPr>
          <p:nvPr>
            <p:ph idx="1"/>
          </p:nvPr>
        </p:nvSpPr>
        <p:spPr/>
        <p:txBody>
          <a:bodyPr/>
          <a:lstStyle/>
          <a:p>
            <a:pPr marL="0" indent="0">
              <a:lnSpc>
                <a:spcPct val="100000"/>
              </a:lnSpc>
              <a:spcBef>
                <a:spcPts val="0"/>
              </a:spcBef>
              <a:spcAft>
                <a:spcPts val="0"/>
              </a:spcAft>
              <a:buClrTx/>
              <a:buSzTx/>
              <a:buNone/>
              <a:defRPr/>
            </a:pPr>
            <a:r>
              <a:rPr lang="en-GB" dirty="0" smtClean="0"/>
              <a:t>“</a:t>
            </a:r>
            <a:r>
              <a:rPr lang="is-IS" dirty="0" smtClean="0"/>
              <a:t>… delete the least reliable one as long as </a:t>
            </a:r>
            <a:br>
              <a:rPr lang="is-IS" dirty="0" smtClean="0"/>
            </a:br>
            <a:r>
              <a:rPr lang="is-IS" dirty="0" smtClean="0"/>
              <a:t>the requires reliability is still met ...”</a:t>
            </a:r>
          </a:p>
          <a:p>
            <a:pPr marL="0" indent="0">
              <a:lnSpc>
                <a:spcPct val="100000"/>
              </a:lnSpc>
              <a:spcBef>
                <a:spcPts val="0"/>
              </a:spcBef>
              <a:spcAft>
                <a:spcPts val="0"/>
              </a:spcAft>
              <a:buClrTx/>
              <a:buSzTx/>
              <a:buNone/>
              <a:defRPr/>
            </a:pPr>
            <a:endParaRPr lang="is-I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5180" y="2122594"/>
            <a:ext cx="5270500" cy="3746500"/>
          </a:xfrm>
          <a:prstGeom prst="rect">
            <a:avLst/>
          </a:prstGeom>
        </p:spPr>
      </p:pic>
    </p:spTree>
    <p:extLst>
      <p:ext uri="{BB962C8B-B14F-4D97-AF65-F5344CB8AC3E}">
        <p14:creationId xmlns:p14="http://schemas.microsoft.com/office/powerpoint/2010/main" val="84936576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Optimization example cont’d</a:t>
            </a:r>
          </a:p>
        </p:txBody>
      </p:sp>
      <p:sp>
        <p:nvSpPr>
          <p:cNvPr id="3" name="Content Placeholder 2"/>
          <p:cNvSpPr>
            <a:spLocks noGrp="1"/>
          </p:cNvSpPr>
          <p:nvPr>
            <p:ph idx="1"/>
          </p:nvPr>
        </p:nvSpPr>
        <p:spPr/>
        <p:txBody>
          <a:bodyPr/>
          <a:lstStyle/>
          <a:p>
            <a:pPr marL="0" indent="0">
              <a:lnSpc>
                <a:spcPct val="100000"/>
              </a:lnSpc>
              <a:spcBef>
                <a:spcPts val="0"/>
              </a:spcBef>
              <a:spcAft>
                <a:spcPts val="0"/>
              </a:spcAft>
              <a:buClrTx/>
              <a:buSzTx/>
              <a:buNone/>
              <a:defRPr/>
            </a:pPr>
            <a:r>
              <a:rPr lang="en-GB" dirty="0" smtClean="0"/>
              <a:t>“</a:t>
            </a:r>
            <a:r>
              <a:rPr lang="is-IS" dirty="0" smtClean="0"/>
              <a:t>… delete the least reliable one as long as </a:t>
            </a:r>
            <a:br>
              <a:rPr lang="is-IS" dirty="0" smtClean="0"/>
            </a:br>
            <a:r>
              <a:rPr lang="is-IS" dirty="0" smtClean="0"/>
              <a:t>the required reliability is still met ...”</a:t>
            </a:r>
          </a:p>
          <a:p>
            <a:pPr marL="0" indent="0">
              <a:lnSpc>
                <a:spcPct val="100000"/>
              </a:lnSpc>
              <a:spcBef>
                <a:spcPts val="0"/>
              </a:spcBef>
              <a:spcAft>
                <a:spcPts val="0"/>
              </a:spcAft>
              <a:buClrTx/>
              <a:buSzTx/>
              <a:buNone/>
              <a:defRPr/>
            </a:pPr>
            <a:endParaRPr lang="is-IS" dirty="0"/>
          </a:p>
          <a:p>
            <a:pPr marL="0" indent="0">
              <a:lnSpc>
                <a:spcPct val="100000"/>
              </a:lnSpc>
              <a:spcBef>
                <a:spcPts val="0"/>
              </a:spcBef>
              <a:spcAft>
                <a:spcPts val="0"/>
              </a:spcAft>
              <a:buClrTx/>
              <a:buSzTx/>
              <a:buNone/>
              <a:defRPr/>
            </a:pPr>
            <a:r>
              <a:rPr lang="is-IS" dirty="0" smtClean="0"/>
              <a:t>Required reliability: </a:t>
            </a:r>
            <a:r>
              <a:rPr lang="is-IS" b="1" dirty="0" smtClean="0"/>
              <a:t>0.999</a:t>
            </a:r>
          </a:p>
          <a:p>
            <a:pPr marL="0" indent="0">
              <a:lnSpc>
                <a:spcPct val="100000"/>
              </a:lnSpc>
              <a:spcBef>
                <a:spcPts val="0"/>
              </a:spcBef>
              <a:spcAft>
                <a:spcPts val="0"/>
              </a:spcAft>
              <a:buClrTx/>
              <a:buSzTx/>
              <a:buNone/>
              <a:defRPr/>
            </a:pPr>
            <a:r>
              <a:rPr lang="is-IS" dirty="0" smtClean="0"/>
              <a:t>Actual: 1 – (1 – 0.99) * (1 – 0.95) * (1 – 0.9)</a:t>
            </a:r>
            <a:br>
              <a:rPr lang="is-IS" dirty="0" smtClean="0"/>
            </a:br>
            <a:r>
              <a:rPr lang="is-IS" dirty="0" smtClean="0"/>
              <a:t>	= </a:t>
            </a:r>
            <a:r>
              <a:rPr lang="nb-NO" b="1" dirty="0"/>
              <a:t>0.99995</a:t>
            </a:r>
            <a:r>
              <a:rPr lang="is-IS" b="1" dirty="0" smtClean="0"/>
              <a:t> </a:t>
            </a:r>
            <a:endParaRPr lang="en-US" b="1" dirty="0" smtClean="0"/>
          </a:p>
          <a:p>
            <a:pPr marL="0" indent="0">
              <a:lnSpc>
                <a:spcPct val="100000"/>
              </a:lnSpc>
              <a:spcBef>
                <a:spcPts val="0"/>
              </a:spcBef>
              <a:spcAft>
                <a:spcPts val="0"/>
              </a:spcAft>
              <a:buClrTx/>
              <a:buSzTx/>
              <a:buNone/>
              <a:defRPr/>
            </a:pPr>
            <a:endParaRPr lang="en-US" dirty="0"/>
          </a:p>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dirty="0" smtClean="0"/>
              <a:t>Reliability without least reliable (A2):</a:t>
            </a:r>
          </a:p>
          <a:p>
            <a:pPr marL="0" indent="0">
              <a:lnSpc>
                <a:spcPct val="100000"/>
              </a:lnSpc>
              <a:spcBef>
                <a:spcPts val="0"/>
              </a:spcBef>
              <a:spcAft>
                <a:spcPts val="0"/>
              </a:spcAft>
              <a:buClrTx/>
              <a:buSzTx/>
              <a:buNone/>
              <a:defRPr/>
            </a:pPr>
            <a:r>
              <a:rPr lang="is-IS" dirty="0" smtClean="0"/>
              <a:t>1 </a:t>
            </a:r>
            <a:r>
              <a:rPr lang="is-IS" dirty="0"/>
              <a:t>– (</a:t>
            </a:r>
            <a:r>
              <a:rPr lang="is-IS" dirty="0" smtClean="0"/>
              <a:t>1 – 0.99</a:t>
            </a:r>
            <a:r>
              <a:rPr lang="is-IS" dirty="0"/>
              <a:t>) * (</a:t>
            </a:r>
            <a:r>
              <a:rPr lang="is-IS" dirty="0" smtClean="0"/>
              <a:t>1 – 0.95) = </a:t>
            </a:r>
            <a:r>
              <a:rPr lang="it-IT" b="1" dirty="0" smtClean="0"/>
              <a:t>0.9995</a:t>
            </a:r>
          </a:p>
          <a:p>
            <a:pPr marL="0" indent="0">
              <a:lnSpc>
                <a:spcPct val="100000"/>
              </a:lnSpc>
              <a:spcBef>
                <a:spcPts val="0"/>
              </a:spcBef>
              <a:spcAft>
                <a:spcPts val="0"/>
              </a:spcAft>
              <a:buClrTx/>
              <a:buSzTx/>
              <a:buNone/>
              <a:defRPr/>
            </a:pPr>
            <a:r>
              <a:rPr lang="it-IT" dirty="0" smtClean="0"/>
              <a:t>0.9995 &gt; 0.999 --&gt; Delete A2.</a:t>
            </a:r>
            <a:endParaRPr lang="en-US" dirty="0" smtClean="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5180" y="2122594"/>
            <a:ext cx="5270500" cy="3746500"/>
          </a:xfrm>
          <a:prstGeom prst="rect">
            <a:avLst/>
          </a:prstGeom>
        </p:spPr>
      </p:pic>
    </p:spTree>
    <p:extLst>
      <p:ext uri="{BB962C8B-B14F-4D97-AF65-F5344CB8AC3E}">
        <p14:creationId xmlns:p14="http://schemas.microsoft.com/office/powerpoint/2010/main" val="52966765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Optimization example cont’d</a:t>
            </a:r>
          </a:p>
        </p:txBody>
      </p:sp>
      <p:sp>
        <p:nvSpPr>
          <p:cNvPr id="3" name="Content Placeholder 2"/>
          <p:cNvSpPr>
            <a:spLocks noGrp="1"/>
          </p:cNvSpPr>
          <p:nvPr>
            <p:ph idx="1"/>
          </p:nvPr>
        </p:nvSpPr>
        <p:spPr/>
        <p:txBody>
          <a:bodyPr/>
          <a:lstStyle/>
          <a:p>
            <a:pPr marL="0" indent="0">
              <a:lnSpc>
                <a:spcPct val="100000"/>
              </a:lnSpc>
              <a:spcBef>
                <a:spcPts val="0"/>
              </a:spcBef>
              <a:spcAft>
                <a:spcPts val="0"/>
              </a:spcAft>
              <a:buClrTx/>
              <a:buSzTx/>
              <a:buNone/>
              <a:defRPr/>
            </a:pPr>
            <a:r>
              <a:rPr lang="en-GB" dirty="0" smtClean="0"/>
              <a:t>“</a:t>
            </a:r>
            <a:r>
              <a:rPr lang="is-IS" dirty="0" smtClean="0"/>
              <a:t>… delete the least reliable one as long as </a:t>
            </a:r>
            <a:br>
              <a:rPr lang="is-IS" dirty="0" smtClean="0"/>
            </a:br>
            <a:r>
              <a:rPr lang="is-IS" dirty="0" smtClean="0"/>
              <a:t>the requires reliability is still met ...”</a:t>
            </a:r>
          </a:p>
          <a:p>
            <a:pPr marL="0" indent="0">
              <a:lnSpc>
                <a:spcPct val="100000"/>
              </a:lnSpc>
              <a:spcBef>
                <a:spcPts val="0"/>
              </a:spcBef>
              <a:spcAft>
                <a:spcPts val="0"/>
              </a:spcAft>
              <a:buClrTx/>
              <a:buSzTx/>
              <a:buNone/>
              <a:defRPr/>
            </a:pPr>
            <a:endParaRPr lang="is-IS" dirty="0"/>
          </a:p>
          <a:p>
            <a:pPr marL="0" indent="0">
              <a:lnSpc>
                <a:spcPct val="100000"/>
              </a:lnSpc>
              <a:spcBef>
                <a:spcPts val="0"/>
              </a:spcBef>
              <a:spcAft>
                <a:spcPts val="0"/>
              </a:spcAft>
              <a:buClrTx/>
              <a:buSzTx/>
              <a:buNone/>
              <a:defRPr/>
            </a:pPr>
            <a:r>
              <a:rPr lang="is-IS" dirty="0" smtClean="0"/>
              <a:t>Required reliability: </a:t>
            </a:r>
            <a:r>
              <a:rPr lang="is-IS" b="1" dirty="0" smtClean="0"/>
              <a:t>0.999</a:t>
            </a:r>
          </a:p>
          <a:p>
            <a:pPr marL="0" indent="0">
              <a:lnSpc>
                <a:spcPct val="100000"/>
              </a:lnSpc>
              <a:spcBef>
                <a:spcPts val="0"/>
              </a:spcBef>
              <a:spcAft>
                <a:spcPts val="0"/>
              </a:spcAft>
              <a:buClrTx/>
              <a:buSzTx/>
              <a:buNone/>
              <a:defRPr/>
            </a:pPr>
            <a:r>
              <a:rPr lang="is-IS" dirty="0" smtClean="0"/>
              <a:t>Actual: 1 – (1 – 0.99) * (1 – 0.95) = </a:t>
            </a:r>
            <a:r>
              <a:rPr lang="nb-NO" b="1" dirty="0" smtClean="0"/>
              <a:t>0.9995</a:t>
            </a:r>
            <a:r>
              <a:rPr lang="is-IS" b="1" dirty="0" smtClean="0"/>
              <a:t> </a:t>
            </a:r>
            <a:endParaRPr lang="en-US" b="1" dirty="0" smtClean="0"/>
          </a:p>
          <a:p>
            <a:pPr marL="0" indent="0">
              <a:lnSpc>
                <a:spcPct val="100000"/>
              </a:lnSpc>
              <a:spcBef>
                <a:spcPts val="0"/>
              </a:spcBef>
              <a:spcAft>
                <a:spcPts val="0"/>
              </a:spcAft>
              <a:buClrTx/>
              <a:buSzTx/>
              <a:buNone/>
              <a:defRPr/>
            </a:pPr>
            <a:endParaRPr lang="en-US" dirty="0"/>
          </a:p>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dirty="0" smtClean="0"/>
              <a:t>Reliability without least reliable (C):</a:t>
            </a:r>
          </a:p>
          <a:p>
            <a:pPr marL="0" indent="0">
              <a:lnSpc>
                <a:spcPct val="100000"/>
              </a:lnSpc>
              <a:spcBef>
                <a:spcPts val="0"/>
              </a:spcBef>
              <a:spcAft>
                <a:spcPts val="0"/>
              </a:spcAft>
              <a:buClrTx/>
              <a:buSzTx/>
              <a:buNone/>
              <a:defRPr/>
            </a:pPr>
            <a:r>
              <a:rPr lang="is-IS" dirty="0" smtClean="0"/>
              <a:t>1 </a:t>
            </a:r>
            <a:r>
              <a:rPr lang="is-IS" dirty="0"/>
              <a:t>– (</a:t>
            </a:r>
            <a:r>
              <a:rPr lang="is-IS" dirty="0" smtClean="0"/>
              <a:t>1 – 0.99) = </a:t>
            </a:r>
            <a:r>
              <a:rPr lang="is-IS" b="1" dirty="0" smtClean="0"/>
              <a:t>0.99</a:t>
            </a:r>
            <a:endParaRPr lang="it-IT" b="1" dirty="0" smtClean="0"/>
          </a:p>
          <a:p>
            <a:pPr marL="0" indent="0">
              <a:lnSpc>
                <a:spcPct val="100000"/>
              </a:lnSpc>
              <a:spcBef>
                <a:spcPts val="0"/>
              </a:spcBef>
              <a:spcAft>
                <a:spcPts val="0"/>
              </a:spcAft>
              <a:buClrTx/>
              <a:buSzTx/>
              <a:buNone/>
              <a:defRPr/>
            </a:pPr>
            <a:r>
              <a:rPr lang="it-IT" dirty="0" smtClean="0"/>
              <a:t>0.99 &lt; </a:t>
            </a:r>
            <a:r>
              <a:rPr lang="it-IT" dirty="0"/>
              <a:t>0.999 --&gt; </a:t>
            </a:r>
            <a:r>
              <a:rPr lang="it-IT" dirty="0" err="1" smtClean="0"/>
              <a:t>We’re</a:t>
            </a:r>
            <a:r>
              <a:rPr lang="it-IT" dirty="0" smtClean="0"/>
              <a:t> </a:t>
            </a:r>
            <a:r>
              <a:rPr lang="it-IT" dirty="0" err="1" smtClean="0"/>
              <a:t>done</a:t>
            </a:r>
            <a:r>
              <a:rPr lang="it-IT" dirty="0" smtClean="0"/>
              <a:t>.</a:t>
            </a:r>
            <a:endParaRPr lang="en-US" dirty="0" smtClean="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5180" y="2147994"/>
            <a:ext cx="5270500" cy="3721100"/>
          </a:xfrm>
          <a:prstGeom prst="rect">
            <a:avLst/>
          </a:prstGeom>
        </p:spPr>
      </p:pic>
    </p:spTree>
    <p:extLst>
      <p:ext uri="{BB962C8B-B14F-4D97-AF65-F5344CB8AC3E}">
        <p14:creationId xmlns:p14="http://schemas.microsoft.com/office/powerpoint/2010/main" val="141150532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Detecting node failure</a:t>
            </a:r>
            <a:endParaRPr lang="en-US" dirty="0"/>
          </a:p>
        </p:txBody>
      </p:sp>
      <p:sp>
        <p:nvSpPr>
          <p:cNvPr id="3" name="Content Placeholder 2"/>
          <p:cNvSpPr>
            <a:spLocks noGrp="1"/>
          </p:cNvSpPr>
          <p:nvPr>
            <p:ph idx="1"/>
          </p:nvPr>
        </p:nvSpPr>
        <p:spPr/>
        <p:txBody>
          <a:bodyPr/>
          <a:lstStyle/>
          <a:p>
            <a:pPr marL="0" indent="0">
              <a:lnSpc>
                <a:spcPct val="100000"/>
              </a:lnSpc>
              <a:spcBef>
                <a:spcPts val="0"/>
              </a:spcBef>
              <a:spcAft>
                <a:spcPts val="0"/>
              </a:spcAft>
              <a:buSzTx/>
              <a:buNone/>
              <a:defRPr/>
            </a:pPr>
            <a:r>
              <a:rPr lang="en-US" dirty="0" smtClean="0"/>
              <a:t>Heartbeats are periodically sent between runtimes. If no heartbeat from a node is received within 500 </a:t>
            </a:r>
            <a:r>
              <a:rPr lang="en-US" dirty="0" err="1" smtClean="0"/>
              <a:t>ms</a:t>
            </a:r>
            <a:r>
              <a:rPr lang="en-US" dirty="0" smtClean="0"/>
              <a:t>, it is assumed dead.</a:t>
            </a:r>
          </a:p>
          <a:p>
            <a:pPr lvl="1">
              <a:lnSpc>
                <a:spcPct val="100000"/>
              </a:lnSpc>
              <a:spcBef>
                <a:spcPts val="0"/>
              </a:spcBef>
              <a:spcAft>
                <a:spcPts val="0"/>
              </a:spcAft>
              <a:buFont typeface="Arial" panose="020B0604020202020204" pitchFamily="34" charset="0"/>
              <a:buChar char="•"/>
              <a:defRPr/>
            </a:pPr>
            <a:r>
              <a:rPr lang="en-US" dirty="0" smtClean="0"/>
              <a:t>Frequency: 200 </a:t>
            </a:r>
            <a:r>
              <a:rPr lang="en-US" dirty="0" err="1" smtClean="0"/>
              <a:t>ms</a:t>
            </a:r>
            <a:endParaRPr lang="en-US" dirty="0"/>
          </a:p>
          <a:p>
            <a:pPr lvl="1">
              <a:lnSpc>
                <a:spcPct val="100000"/>
              </a:lnSpc>
              <a:spcBef>
                <a:spcPts val="0"/>
              </a:spcBef>
              <a:spcAft>
                <a:spcPts val="0"/>
              </a:spcAft>
              <a:buFont typeface="Arial" panose="020B0604020202020204" pitchFamily="34" charset="0"/>
              <a:buChar char="•"/>
              <a:defRPr/>
            </a:pPr>
            <a:r>
              <a:rPr lang="en-US" dirty="0" smtClean="0"/>
              <a:t>Timeout: 500 </a:t>
            </a:r>
            <a:r>
              <a:rPr lang="en-US" dirty="0" err="1" smtClean="0"/>
              <a:t>ms</a:t>
            </a:r>
            <a:endParaRPr lang="en-US" dirty="0" smtClean="0"/>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smtClean="0"/>
          </a:p>
          <a:p>
            <a:pPr marL="0" lvl="0" indent="0">
              <a:lnSpc>
                <a:spcPct val="100000"/>
              </a:lnSpc>
              <a:spcBef>
                <a:spcPts val="0"/>
              </a:spcBef>
              <a:spcAft>
                <a:spcPts val="0"/>
              </a:spcAft>
              <a:buSzTx/>
              <a:buNone/>
            </a:pPr>
            <a:r>
              <a:rPr lang="en-US" dirty="0" smtClean="0"/>
              <a:t>Since we assume high bandwidth low latency connections, the time it takes to send the heartbeat is negligible.</a:t>
            </a:r>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smtClean="0"/>
          </a:p>
          <a:p>
            <a:pPr marL="0" marR="0" lvl="0" indent="0" defTabSz="914400" eaLnBrk="1" fontAlgn="auto" latinLnBrk="0" hangingPunct="1">
              <a:lnSpc>
                <a:spcPct val="100000"/>
              </a:lnSpc>
              <a:spcBef>
                <a:spcPts val="0"/>
              </a:spcBef>
              <a:spcAft>
                <a:spcPts val="0"/>
              </a:spcAft>
              <a:buSzTx/>
              <a:buFont typeface="Arial" charset="0"/>
              <a:buNone/>
              <a:tabLst/>
              <a:defRPr/>
            </a:pPr>
            <a:r>
              <a:rPr lang="en-US" dirty="0" smtClean="0"/>
              <a:t>This gives us a worst case scenario of detecting node failures of 500 </a:t>
            </a:r>
            <a:r>
              <a:rPr lang="en-US" dirty="0" err="1" smtClean="0"/>
              <a:t>ms</a:t>
            </a:r>
            <a:r>
              <a:rPr lang="en-US" dirty="0" smtClean="0"/>
              <a:t>, and best case of 300 </a:t>
            </a:r>
            <a:r>
              <a:rPr lang="en-US" dirty="0" err="1" smtClean="0"/>
              <a:t>ms.</a:t>
            </a:r>
            <a:endParaRPr lang="en-US" dirty="0" smtClean="0"/>
          </a:p>
        </p:txBody>
      </p:sp>
    </p:spTree>
    <p:extLst>
      <p:ext uri="{BB962C8B-B14F-4D97-AF65-F5344CB8AC3E}">
        <p14:creationId xmlns:p14="http://schemas.microsoft.com/office/powerpoint/2010/main" val="94159419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Detecting node failure - best and worst case</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73298" y="1921567"/>
            <a:ext cx="5050754" cy="4022725"/>
          </a:xfr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60801" y="1921567"/>
            <a:ext cx="5620640" cy="4022725"/>
          </a:xfrm>
          <a:prstGeom prst="rect">
            <a:avLst/>
          </a:prstGeom>
        </p:spPr>
      </p:pic>
      <p:sp>
        <p:nvSpPr>
          <p:cNvPr id="6" name="TextBox 5"/>
          <p:cNvSpPr txBox="1"/>
          <p:nvPr/>
        </p:nvSpPr>
        <p:spPr>
          <a:xfrm>
            <a:off x="2046623" y="5940989"/>
            <a:ext cx="1904103" cy="369332"/>
          </a:xfrm>
          <a:prstGeom prst="rect">
            <a:avLst/>
          </a:prstGeom>
          <a:noFill/>
        </p:spPr>
        <p:txBody>
          <a:bodyPr wrap="square" rtlCol="0">
            <a:spAutoFit/>
          </a:bodyPr>
          <a:lstStyle/>
          <a:p>
            <a:r>
              <a:rPr lang="en-US" dirty="0" smtClean="0"/>
              <a:t>Worst: </a:t>
            </a:r>
            <a:r>
              <a:rPr lang="en-US" i="1" dirty="0" smtClean="0"/>
              <a:t>t</a:t>
            </a:r>
            <a:r>
              <a:rPr lang="en-US" dirty="0" smtClean="0"/>
              <a:t> = 500’ </a:t>
            </a:r>
            <a:r>
              <a:rPr lang="en-US" dirty="0" err="1" smtClean="0"/>
              <a:t>ms</a:t>
            </a:r>
            <a:endParaRPr lang="en-US" dirty="0"/>
          </a:p>
        </p:txBody>
      </p:sp>
      <p:sp>
        <p:nvSpPr>
          <p:cNvPr id="7" name="TextBox 6"/>
          <p:cNvSpPr txBox="1"/>
          <p:nvPr/>
        </p:nvSpPr>
        <p:spPr>
          <a:xfrm>
            <a:off x="7699751" y="5939605"/>
            <a:ext cx="1742740" cy="369332"/>
          </a:xfrm>
          <a:prstGeom prst="rect">
            <a:avLst/>
          </a:prstGeom>
          <a:noFill/>
        </p:spPr>
        <p:txBody>
          <a:bodyPr wrap="square" rtlCol="0">
            <a:spAutoFit/>
          </a:bodyPr>
          <a:lstStyle/>
          <a:p>
            <a:r>
              <a:rPr lang="en-US" smtClean="0"/>
              <a:t>Best: </a:t>
            </a:r>
            <a:r>
              <a:rPr lang="en-US" i="1" dirty="0"/>
              <a:t>t</a:t>
            </a:r>
            <a:r>
              <a:rPr lang="en-US" dirty="0"/>
              <a:t> </a:t>
            </a:r>
            <a:r>
              <a:rPr lang="en-US"/>
              <a:t>= </a:t>
            </a:r>
            <a:r>
              <a:rPr lang="en-US" smtClean="0"/>
              <a:t>300’ </a:t>
            </a:r>
            <a:r>
              <a:rPr lang="en-US" dirty="0" err="1"/>
              <a:t>ms</a:t>
            </a:r>
            <a:endParaRPr lang="en-US" dirty="0"/>
          </a:p>
        </p:txBody>
      </p:sp>
    </p:spTree>
    <p:extLst>
      <p:ext uri="{BB962C8B-B14F-4D97-AF65-F5344CB8AC3E}">
        <p14:creationId xmlns:p14="http://schemas.microsoft.com/office/powerpoint/2010/main" val="113961142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Handling node failure</a:t>
            </a:r>
            <a:endParaRPr lang="en-US" dirty="0"/>
          </a:p>
        </p:txBody>
      </p:sp>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SzTx/>
              <a:buNone/>
              <a:tabLst/>
              <a:defRPr/>
            </a:pPr>
            <a:r>
              <a:rPr lang="en-US" dirty="0" smtClean="0"/>
              <a:t>Recall:</a:t>
            </a:r>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smtClean="0"/>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smtClean="0"/>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smtClean="0"/>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smtClean="0"/>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a:p>
          <a:p>
            <a:pPr marL="0" lvl="0" indent="0">
              <a:lnSpc>
                <a:spcPct val="100000"/>
              </a:lnSpc>
              <a:spcBef>
                <a:spcPts val="0"/>
              </a:spcBef>
              <a:spcAft>
                <a:spcPts val="0"/>
              </a:spcAft>
              <a:buSzTx/>
              <a:buNone/>
              <a:defRPr/>
            </a:pPr>
            <a:r>
              <a:rPr lang="en-US" dirty="0"/>
              <a:t>Only a single node </a:t>
            </a:r>
            <a:r>
              <a:rPr lang="en-US" dirty="0" smtClean="0"/>
              <a:t>should run </a:t>
            </a:r>
            <a:r>
              <a:rPr lang="en-US" dirty="0"/>
              <a:t>this </a:t>
            </a:r>
            <a:r>
              <a:rPr lang="en-US" dirty="0" smtClean="0"/>
              <a:t>algorithm, otherwise a lot of new replicas could be created</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7280" y="2295711"/>
            <a:ext cx="6946900" cy="2159000"/>
          </a:xfrm>
          <a:prstGeom prst="rect">
            <a:avLst/>
          </a:prstGeom>
        </p:spPr>
      </p:pic>
    </p:spTree>
    <p:extLst>
      <p:ext uri="{BB962C8B-B14F-4D97-AF65-F5344CB8AC3E}">
        <p14:creationId xmlns:p14="http://schemas.microsoft.com/office/powerpoint/2010/main" val="120273824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Handling node </a:t>
            </a:r>
            <a:r>
              <a:rPr lang="en-US" dirty="0"/>
              <a:t>failure cont’d</a:t>
            </a:r>
          </a:p>
        </p:txBody>
      </p:sp>
      <p:sp>
        <p:nvSpPr>
          <p:cNvPr id="3" name="Content Placeholder 2"/>
          <p:cNvSpPr>
            <a:spLocks noGrp="1"/>
          </p:cNvSpPr>
          <p:nvPr>
            <p:ph idx="1"/>
          </p:nvPr>
        </p:nvSpPr>
        <p:spPr/>
        <p:txBody>
          <a:bodyPr>
            <a:normAutofit/>
          </a:bodyPr>
          <a:lstStyle/>
          <a:p>
            <a:pPr marL="0" indent="0">
              <a:buNone/>
            </a:pPr>
            <a:r>
              <a:rPr lang="en-US" dirty="0" smtClean="0"/>
              <a:t>When a node failure is detected, every node take the following steps:</a:t>
            </a:r>
          </a:p>
          <a:p>
            <a:pPr marL="457200" indent="-457200">
              <a:buFont typeface="+mj-lt"/>
              <a:buAutoNum type="arabicPeriod"/>
            </a:pPr>
            <a:r>
              <a:rPr lang="en-US" dirty="0" smtClean="0"/>
              <a:t>Select a node among the remaining nodes, select the one with the highest ID</a:t>
            </a:r>
          </a:p>
          <a:p>
            <a:pPr marL="457200" indent="-457200">
              <a:buFont typeface="+mj-lt"/>
              <a:buAutoNum type="arabicPeriod"/>
            </a:pPr>
            <a:r>
              <a:rPr lang="en-US" dirty="0" smtClean="0"/>
              <a:t>Send a </a:t>
            </a:r>
            <a:r>
              <a:rPr lang="en-US" i="1" dirty="0" smtClean="0"/>
              <a:t>lost node</a:t>
            </a:r>
            <a:r>
              <a:rPr lang="en-US" dirty="0" smtClean="0"/>
              <a:t> message to the selected node, including the ID of the lost node</a:t>
            </a:r>
          </a:p>
          <a:p>
            <a:pPr marL="457200" indent="-457200">
              <a:buFont typeface="+mj-lt"/>
              <a:buAutoNum type="arabicPeriod"/>
            </a:pPr>
            <a:r>
              <a:rPr lang="en-US" dirty="0" smtClean="0"/>
              <a:t>Wait for reply</a:t>
            </a:r>
          </a:p>
          <a:p>
            <a:pPr marL="578358" lvl="1" indent="-285750">
              <a:buFont typeface="Arial" panose="020B0604020202020204" pitchFamily="34" charset="0"/>
              <a:buChar char="•"/>
            </a:pPr>
            <a:r>
              <a:rPr lang="en-US" dirty="0" smtClean="0"/>
              <a:t>If no reply is received within a certain time - start over at 1</a:t>
            </a:r>
          </a:p>
          <a:p>
            <a:pPr marL="578358" lvl="1" indent="-285750">
              <a:buFont typeface="Arial" panose="020B0604020202020204" pitchFamily="34" charset="0"/>
              <a:buChar char="•"/>
            </a:pPr>
            <a:r>
              <a:rPr lang="en-US" dirty="0"/>
              <a:t>I</a:t>
            </a:r>
            <a:r>
              <a:rPr lang="en-US" dirty="0" smtClean="0"/>
              <a:t>f reply – we’re done</a:t>
            </a:r>
          </a:p>
          <a:p>
            <a:pPr marL="0" indent="0">
              <a:buNone/>
            </a:pPr>
            <a:r>
              <a:rPr lang="en-US" dirty="0" smtClean="0"/>
              <a:t>The node receiving the lost node messages will run the greedy algorithm</a:t>
            </a:r>
          </a:p>
          <a:p>
            <a:pPr marL="0" indent="0">
              <a:buNone/>
            </a:pPr>
            <a:r>
              <a:rPr lang="en-US" dirty="0" smtClean="0"/>
              <a:t>i.e. check whether or not new replicas are needed, and if so, send replication request to one of the nodes holding a replica. When done, it will send a reply to everyone it received a lost node message from.</a:t>
            </a:r>
          </a:p>
        </p:txBody>
      </p:sp>
    </p:spTree>
    <p:extLst>
      <p:ext uri="{BB962C8B-B14F-4D97-AF65-F5344CB8AC3E}">
        <p14:creationId xmlns:p14="http://schemas.microsoft.com/office/powerpoint/2010/main" val="195224036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Handling node failure cont’d</a:t>
            </a:r>
            <a:endParaRPr lang="en-US" dirty="0"/>
          </a:p>
        </p:txBody>
      </p:sp>
      <p:pic>
        <p:nvPicPr>
          <p:cNvPr id="8" name="Content Placeholder 7"/>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335463" y="2066925"/>
            <a:ext cx="3581400" cy="3581400"/>
          </a:xfrm>
        </p:spPr>
      </p:pic>
    </p:spTree>
    <p:extLst>
      <p:ext uri="{BB962C8B-B14F-4D97-AF65-F5344CB8AC3E}">
        <p14:creationId xmlns:p14="http://schemas.microsoft.com/office/powerpoint/2010/main" val="204857165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Handling node failure cont’d</a:t>
            </a:r>
            <a:endParaRPr lang="en-US" dirty="0"/>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668054" y="1846263"/>
            <a:ext cx="2916217" cy="4022725"/>
          </a:xfrm>
        </p:spPr>
      </p:pic>
    </p:spTree>
    <p:extLst>
      <p:ext uri="{BB962C8B-B14F-4D97-AF65-F5344CB8AC3E}">
        <p14:creationId xmlns:p14="http://schemas.microsoft.com/office/powerpoint/2010/main" val="188596007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Goal</a:t>
            </a:r>
            <a:endParaRPr lang="en-US" dirty="0"/>
          </a:p>
        </p:txBody>
      </p:sp>
      <p:sp>
        <p:nvSpPr>
          <p:cNvPr id="3" name="Content Placeholder 2"/>
          <p:cNvSpPr>
            <a:spLocks noGrp="1"/>
          </p:cNvSpPr>
          <p:nvPr>
            <p:ph idx="1"/>
          </p:nvPr>
        </p:nvSpPr>
        <p:spPr/>
        <p:txBody>
          <a:bodyPr/>
          <a:lstStyle/>
          <a:p>
            <a:pPr>
              <a:lnSpc>
                <a:spcPct val="100000"/>
              </a:lnSpc>
              <a:spcBef>
                <a:spcPts val="0"/>
              </a:spcBef>
              <a:spcAft>
                <a:spcPts val="0"/>
              </a:spcAft>
              <a:buSzTx/>
            </a:pPr>
            <a:r>
              <a:rPr lang="en-US" dirty="0" smtClean="0"/>
              <a:t>Devise a method for dynamically ensuring a certain reliability level applications or services running in distributed environments.</a:t>
            </a:r>
          </a:p>
          <a:p>
            <a:pPr>
              <a:lnSpc>
                <a:spcPct val="100000"/>
              </a:lnSpc>
              <a:spcBef>
                <a:spcPts val="0"/>
              </a:spcBef>
              <a:spcAft>
                <a:spcPts val="0"/>
              </a:spcAft>
              <a:buSzTx/>
            </a:pPr>
            <a:endParaRPr lang="en-US" dirty="0"/>
          </a:p>
          <a:p>
            <a:pPr marL="457200" indent="-457200">
              <a:lnSpc>
                <a:spcPct val="100000"/>
              </a:lnSpc>
              <a:spcBef>
                <a:spcPts val="0"/>
              </a:spcBef>
              <a:spcAft>
                <a:spcPts val="0"/>
              </a:spcAft>
              <a:buSzTx/>
              <a:buFont typeface="+mj-lt"/>
              <a:buAutoNum type="arabicPeriod"/>
            </a:pPr>
            <a:r>
              <a:rPr lang="en-US" dirty="0" smtClean="0"/>
              <a:t>Design a model for expressing the reliability for an application running in a distributed environment</a:t>
            </a:r>
          </a:p>
          <a:p>
            <a:pPr marL="457200" indent="-457200">
              <a:lnSpc>
                <a:spcPct val="100000"/>
              </a:lnSpc>
              <a:spcBef>
                <a:spcPts val="0"/>
              </a:spcBef>
              <a:spcAft>
                <a:spcPts val="0"/>
              </a:spcAft>
              <a:buSzTx/>
              <a:buFont typeface="+mj-lt"/>
              <a:buAutoNum type="arabicPeriod"/>
            </a:pPr>
            <a:r>
              <a:rPr lang="en-US" dirty="0" smtClean="0"/>
              <a:t>Design a framework which dynamically ensures a certain level of reliability by replicating tasks, detecting node failures, and adapting to changing system properties</a:t>
            </a:r>
          </a:p>
          <a:p>
            <a:pPr marL="457200" indent="-457200">
              <a:lnSpc>
                <a:spcPct val="100000"/>
              </a:lnSpc>
              <a:spcBef>
                <a:spcPts val="0"/>
              </a:spcBef>
              <a:spcAft>
                <a:spcPts val="0"/>
              </a:spcAft>
              <a:buFont typeface="+mj-lt"/>
              <a:buAutoNum type="arabicPeriod"/>
            </a:pPr>
            <a:r>
              <a:rPr lang="en-US" dirty="0" smtClean="0"/>
              <a:t>Implement and evaluate model using Calvin</a:t>
            </a:r>
            <a:endParaRPr lang="en-US" dirty="0"/>
          </a:p>
        </p:txBody>
      </p:sp>
    </p:spTree>
    <p:extLst>
      <p:ext uri="{BB962C8B-B14F-4D97-AF65-F5344CB8AC3E}">
        <p14:creationId xmlns:p14="http://schemas.microsoft.com/office/powerpoint/2010/main" val="107014652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Handling node failure cont’d</a:t>
            </a:r>
            <a:endParaRPr lang="en-US" dirty="0"/>
          </a:p>
        </p:txBody>
      </p:sp>
      <p:pic>
        <p:nvPicPr>
          <p:cNvPr id="9" name="Content Placeholder 8"/>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514787" y="1846263"/>
            <a:ext cx="3222751" cy="4022725"/>
          </a:xfrm>
        </p:spPr>
      </p:pic>
    </p:spTree>
    <p:extLst>
      <p:ext uri="{BB962C8B-B14F-4D97-AF65-F5344CB8AC3E}">
        <p14:creationId xmlns:p14="http://schemas.microsoft.com/office/powerpoint/2010/main" val="47233399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Handling node failure cont’d</a:t>
            </a:r>
            <a:endParaRPr lang="en-US" dirty="0"/>
          </a:p>
        </p:txBody>
      </p:sp>
      <p:pic>
        <p:nvPicPr>
          <p:cNvPr id="3" name="Content Placeholder 2"/>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467671" y="1846263"/>
            <a:ext cx="3316983" cy="4022725"/>
          </a:xfrm>
        </p:spPr>
      </p:pic>
    </p:spTree>
    <p:extLst>
      <p:ext uri="{BB962C8B-B14F-4D97-AF65-F5344CB8AC3E}">
        <p14:creationId xmlns:p14="http://schemas.microsoft.com/office/powerpoint/2010/main" val="141794507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Handling node failure cont’d</a:t>
            </a:r>
            <a:endParaRPr lang="en-US" dirty="0"/>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467671" y="1846263"/>
            <a:ext cx="3316983" cy="4022725"/>
          </a:xfrm>
        </p:spPr>
      </p:pic>
    </p:spTree>
    <p:extLst>
      <p:ext uri="{BB962C8B-B14F-4D97-AF65-F5344CB8AC3E}">
        <p14:creationId xmlns:p14="http://schemas.microsoft.com/office/powerpoint/2010/main" val="77682795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 before failure</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557463" y="2066925"/>
            <a:ext cx="7137400" cy="3581400"/>
          </a:xfrm>
        </p:spPr>
      </p:pic>
    </p:spTree>
    <p:extLst>
      <p:ext uri="{BB962C8B-B14F-4D97-AF65-F5344CB8AC3E}">
        <p14:creationId xmlns:p14="http://schemas.microsoft.com/office/powerpoint/2010/main" val="159441680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 after failure</a:t>
            </a:r>
            <a:endParaRPr lang="en-US" dirty="0"/>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557463" y="2060575"/>
            <a:ext cx="7137400" cy="3594100"/>
          </a:xfrm>
        </p:spPr>
      </p:pic>
    </p:spTree>
    <p:extLst>
      <p:ext uri="{BB962C8B-B14F-4D97-AF65-F5344CB8AC3E}">
        <p14:creationId xmlns:p14="http://schemas.microsoft.com/office/powerpoint/2010/main" val="106221033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Expressing time </a:t>
            </a:r>
            <a:r>
              <a:rPr lang="en-US" i="1" dirty="0" smtClean="0"/>
              <a:t>t</a:t>
            </a:r>
            <a:endParaRPr lang="en-US" dirty="0"/>
          </a:p>
        </p:txBody>
      </p:sp>
      <p:sp>
        <p:nvSpPr>
          <p:cNvPr id="3" name="Content Placeholder 2"/>
          <p:cNvSpPr>
            <a:spLocks noGrp="1"/>
          </p:cNvSpPr>
          <p:nvPr>
            <p:ph idx="1"/>
          </p:nvPr>
        </p:nvSpPr>
        <p:spPr/>
        <p:txBody>
          <a:bodyPr>
            <a:normAutofit lnSpcReduction="10000"/>
          </a:bodyPr>
          <a:lstStyle/>
          <a:p>
            <a:pPr>
              <a:buFont typeface="Arial" charset="0"/>
              <a:buChar char="•"/>
            </a:pPr>
            <a:r>
              <a:rPr lang="sv-SE" dirty="0" err="1" smtClean="0"/>
              <a:t>Recall</a:t>
            </a:r>
            <a:endParaRPr lang="sv-SE" dirty="0" smtClean="0"/>
          </a:p>
          <a:p>
            <a:pPr>
              <a:buFont typeface="Arial" charset="0"/>
              <a:buChar char="•"/>
            </a:pPr>
            <a:endParaRPr lang="sv-SE" dirty="0" smtClean="0"/>
          </a:p>
          <a:p>
            <a:pPr>
              <a:buFont typeface="Arial" charset="0"/>
              <a:buChar char="•"/>
            </a:pPr>
            <a:r>
              <a:rPr lang="en-US" dirty="0" smtClean="0"/>
              <a:t>The time </a:t>
            </a:r>
            <a:r>
              <a:rPr lang="en-US" i="1" dirty="0" smtClean="0"/>
              <a:t>t</a:t>
            </a:r>
            <a:r>
              <a:rPr lang="en-US" dirty="0" smtClean="0"/>
              <a:t> consists of the time it takes to detect a failure, plus the time it takes to create a new replica</a:t>
            </a:r>
          </a:p>
          <a:p>
            <a:pPr>
              <a:buFont typeface="Arial" charset="0"/>
              <a:buChar char="•"/>
            </a:pPr>
            <a:endParaRPr lang="en-US" dirty="0"/>
          </a:p>
          <a:p>
            <a:pPr>
              <a:buFont typeface="Arial" charset="0"/>
              <a:buChar char="•"/>
            </a:pPr>
            <a:r>
              <a:rPr lang="en-US" dirty="0" smtClean="0"/>
              <a:t>Where </a:t>
            </a:r>
            <a:r>
              <a:rPr lang="en-US" i="1" dirty="0" err="1" smtClean="0"/>
              <a:t>T</a:t>
            </a:r>
            <a:r>
              <a:rPr lang="en-US" i="1" baseline="-25000" dirty="0" err="1" smtClean="0"/>
              <a:t>f</a:t>
            </a:r>
            <a:r>
              <a:rPr lang="en-US" dirty="0"/>
              <a:t> </a:t>
            </a:r>
            <a:r>
              <a:rPr lang="en-US" dirty="0" smtClean="0"/>
              <a:t>is the time to detect a failure, statically set to 500 </a:t>
            </a:r>
            <a:r>
              <a:rPr lang="en-US" dirty="0" err="1" smtClean="0"/>
              <a:t>ms</a:t>
            </a:r>
            <a:r>
              <a:rPr lang="en-US" dirty="0" smtClean="0"/>
              <a:t>, while T</a:t>
            </a:r>
            <a:r>
              <a:rPr lang="en-US" baseline="-25000" dirty="0" smtClean="0"/>
              <a:t>R</a:t>
            </a:r>
            <a:r>
              <a:rPr lang="en-US" dirty="0" smtClean="0"/>
              <a:t> varies.</a:t>
            </a:r>
          </a:p>
          <a:p>
            <a:pPr>
              <a:buFont typeface="Arial" charset="0"/>
              <a:buChar char="•"/>
            </a:pPr>
            <a:r>
              <a:rPr lang="en-US" dirty="0" smtClean="0"/>
              <a:t>T</a:t>
            </a:r>
            <a:r>
              <a:rPr lang="en-US" baseline="-25000" dirty="0" smtClean="0"/>
              <a:t>R</a:t>
            </a:r>
            <a:r>
              <a:rPr lang="en-US" dirty="0" smtClean="0"/>
              <a:t> varies depending on </a:t>
            </a:r>
          </a:p>
          <a:p>
            <a:pPr lvl="1">
              <a:buFont typeface="Arial" charset="0"/>
              <a:buChar char="•"/>
            </a:pPr>
            <a:r>
              <a:rPr lang="en-US" dirty="0"/>
              <a:t>T</a:t>
            </a:r>
            <a:r>
              <a:rPr lang="en-US" dirty="0" smtClean="0"/>
              <a:t>he size of the task state</a:t>
            </a:r>
          </a:p>
          <a:p>
            <a:pPr lvl="1">
              <a:buFont typeface="Arial" charset="0"/>
              <a:buChar char="•"/>
            </a:pPr>
            <a:r>
              <a:rPr lang="en-US" dirty="0" smtClean="0"/>
              <a:t>Whether or not the selected node to handle the failure succeeds or die itself, in case a new node is selected</a:t>
            </a:r>
          </a:p>
          <a:p>
            <a:pPr lvl="1">
              <a:buFont typeface="Arial" charset="0"/>
              <a:buChar char="•"/>
            </a:pPr>
            <a:r>
              <a:rPr lang="en-US" dirty="0" smtClean="0"/>
              <a:t>Whether or not the node asked to replicate its replica  succeeds or die, in case a new node is asked</a:t>
            </a:r>
          </a:p>
        </p:txBody>
      </p:sp>
      <mc:AlternateContent xmlns:mc="http://schemas.openxmlformats.org/markup-compatibility/2006" xmlns:a14="http://schemas.microsoft.com/office/drawing/2010/main">
        <mc:Choice Requires="a14">
          <p:sp>
            <p:nvSpPr>
              <p:cNvPr id="5" name="TextBox 4"/>
              <p:cNvSpPr txBox="1"/>
              <p:nvPr/>
            </p:nvSpPr>
            <p:spPr>
              <a:xfrm>
                <a:off x="5536767" y="3212418"/>
                <a:ext cx="1179425" cy="2992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sv-SE" b="0" i="1" smtClean="0">
                          <a:latin typeface="Cambria Math" charset="0"/>
                        </a:rPr>
                        <m:t>𝑡</m:t>
                      </m:r>
                      <m:r>
                        <a:rPr lang="el-GR" i="1" smtClean="0">
                          <a:latin typeface="Cambria Math" charset="0"/>
                        </a:rPr>
                        <m:t>=</m:t>
                      </m:r>
                      <m:sSub>
                        <m:sSubPr>
                          <m:ctrlPr>
                            <a:rPr lang="en-US" i="1">
                              <a:latin typeface="Cambria Math" charset="0"/>
                            </a:rPr>
                          </m:ctrlPr>
                        </m:sSubPr>
                        <m:e>
                          <m:r>
                            <a:rPr lang="en-US" i="1">
                              <a:latin typeface="Cambria Math" charset="0"/>
                            </a:rPr>
                            <m:t>𝑇</m:t>
                          </m:r>
                        </m:e>
                        <m:sub>
                          <m:r>
                            <a:rPr lang="en-GB" b="0" i="1" smtClean="0">
                              <a:latin typeface="Cambria Math" charset="0"/>
                            </a:rPr>
                            <m:t>𝑓</m:t>
                          </m:r>
                        </m:sub>
                      </m:sSub>
                      <m:r>
                        <a:rPr lang="en-US" b="0" i="1" smtClean="0">
                          <a:latin typeface="Cambria Math" charset="0"/>
                        </a:rPr>
                        <m:t>+</m:t>
                      </m:r>
                      <m:sSub>
                        <m:sSubPr>
                          <m:ctrlPr>
                            <a:rPr lang="en-US" b="0" i="1" smtClean="0">
                              <a:latin typeface="Cambria Math" charset="0"/>
                            </a:rPr>
                          </m:ctrlPr>
                        </m:sSubPr>
                        <m:e>
                          <m:r>
                            <a:rPr lang="en-US" b="0" i="1" smtClean="0">
                              <a:latin typeface="Cambria Math" charset="0"/>
                            </a:rPr>
                            <m:t>𝑇</m:t>
                          </m:r>
                        </m:e>
                        <m:sub>
                          <m:r>
                            <a:rPr lang="en-US" b="0" i="1" smtClean="0">
                              <a:latin typeface="Cambria Math" charset="0"/>
                            </a:rPr>
                            <m:t>𝑅</m:t>
                          </m:r>
                        </m:sub>
                      </m:sSub>
                    </m:oMath>
                  </m:oMathPara>
                </a14:m>
                <a:endParaRPr lang="en-US" dirty="0"/>
              </a:p>
            </p:txBody>
          </p:sp>
        </mc:Choice>
        <mc:Fallback xmlns="">
          <p:sp>
            <p:nvSpPr>
              <p:cNvPr id="5" name="TextBox 4"/>
              <p:cNvSpPr txBox="1">
                <a:spLocks noRot="1" noChangeAspect="1" noMove="1" noResize="1" noEditPoints="1" noAdjustHandles="1" noChangeArrowheads="1" noChangeShapeType="1" noTextEdit="1"/>
              </p:cNvSpPr>
              <p:nvPr/>
            </p:nvSpPr>
            <p:spPr>
              <a:xfrm>
                <a:off x="5536767" y="3212418"/>
                <a:ext cx="1179425" cy="299249"/>
              </a:xfrm>
              <a:prstGeom prst="rect">
                <a:avLst/>
              </a:prstGeom>
              <a:blipFill rotWithShape="0">
                <a:blip r:embed="rId3"/>
                <a:stretch>
                  <a:fillRect l="-3608" r="-1031" b="-28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p:cNvSpPr/>
              <p:nvPr/>
            </p:nvSpPr>
            <p:spPr>
              <a:xfrm>
                <a:off x="1097280" y="2122733"/>
                <a:ext cx="10058400" cy="49699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GB" i="1">
                          <a:latin typeface="Cambria Math" charset="0"/>
                        </a:rPr>
                        <m:t>𝑃</m:t>
                      </m:r>
                      <m:d>
                        <m:dPr>
                          <m:ctrlPr>
                            <a:rPr lang="en-GB" i="1">
                              <a:latin typeface="Cambria Math" charset="0"/>
                            </a:rPr>
                          </m:ctrlPr>
                        </m:dPr>
                        <m:e>
                          <m:r>
                            <a:rPr lang="en-GB" i="1">
                              <a:latin typeface="Cambria Math" charset="0"/>
                            </a:rPr>
                            <m:t>𝑠𝑢𝑟𝑣𝑖𝑣𝑎𝑙</m:t>
                          </m:r>
                        </m:e>
                      </m:d>
                      <m:r>
                        <a:rPr lang="en-GB" i="1">
                          <a:latin typeface="Cambria Math" charset="0"/>
                        </a:rPr>
                        <m:t>=</m:t>
                      </m:r>
                      <m:sSup>
                        <m:sSupPr>
                          <m:ctrlPr>
                            <a:rPr lang="is-IS" i="1">
                              <a:latin typeface="Cambria Math" charset="0"/>
                            </a:rPr>
                          </m:ctrlPr>
                        </m:sSupPr>
                        <m:e>
                          <m:r>
                            <a:rPr lang="en-GB" i="1">
                              <a:latin typeface="Cambria Math" charset="0"/>
                            </a:rPr>
                            <m:t>𝑒</m:t>
                          </m:r>
                        </m:e>
                        <m:sup>
                          <m:r>
                            <a:rPr lang="en-GB" i="1">
                              <a:latin typeface="Cambria Math" charset="0"/>
                            </a:rPr>
                            <m:t>−</m:t>
                          </m:r>
                          <m:d>
                            <m:dPr>
                              <m:ctrlPr>
                                <a:rPr lang="en-US" i="1">
                                  <a:latin typeface="Cambria Math" charset="0"/>
                                </a:rPr>
                              </m:ctrlPr>
                            </m:dPr>
                            <m:e>
                              <m:f>
                                <m:fPr>
                                  <m:ctrlPr>
                                    <a:rPr lang="fi-FI" i="1">
                                      <a:latin typeface="Cambria Math" charset="0"/>
                                    </a:rPr>
                                  </m:ctrlPr>
                                </m:fPr>
                                <m:num>
                                  <m:r>
                                    <a:rPr lang="en-GB" i="1">
                                      <a:latin typeface="Cambria Math" charset="0"/>
                                    </a:rPr>
                                    <m:t>𝑡</m:t>
                                  </m:r>
                                </m:num>
                                <m:den>
                                  <m:r>
                                    <a:rPr lang="en-GB" i="1">
                                      <a:latin typeface="Cambria Math" charset="0"/>
                                    </a:rPr>
                                    <m:t>𝑀𝑇𝐵𝐹</m:t>
                                  </m:r>
                                </m:den>
                              </m:f>
                            </m:e>
                          </m:d>
                        </m:sup>
                      </m:sSup>
                    </m:oMath>
                  </m:oMathPara>
                </a14:m>
                <a:endParaRPr lang="en-US" dirty="0"/>
              </a:p>
            </p:txBody>
          </p:sp>
        </mc:Choice>
        <mc:Fallback xmlns="">
          <p:sp>
            <p:nvSpPr>
              <p:cNvPr id="6" name="Rectangle 5"/>
              <p:cNvSpPr>
                <a:spLocks noRot="1" noChangeAspect="1" noMove="1" noResize="1" noEditPoints="1" noAdjustHandles="1" noChangeArrowheads="1" noChangeShapeType="1" noTextEdit="1"/>
              </p:cNvSpPr>
              <p:nvPr/>
            </p:nvSpPr>
            <p:spPr>
              <a:xfrm>
                <a:off x="1097280" y="2122733"/>
                <a:ext cx="10058400" cy="496996"/>
              </a:xfrm>
              <a:prstGeom prst="rect">
                <a:avLst/>
              </a:prstGeom>
              <a:blipFill rotWithShape="0">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20973137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Replication failure example</a:t>
            </a:r>
            <a:endParaRPr lang="en-US" dirty="0"/>
          </a:p>
        </p:txBody>
      </p:sp>
      <p:pic>
        <p:nvPicPr>
          <p:cNvPr id="9" name="Content Placeholder 8"/>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14787" y="1846263"/>
            <a:ext cx="3222751" cy="4022725"/>
          </a:xfrm>
        </p:spPr>
      </p:pic>
    </p:spTree>
    <p:extLst>
      <p:ext uri="{BB962C8B-B14F-4D97-AF65-F5344CB8AC3E}">
        <p14:creationId xmlns:p14="http://schemas.microsoft.com/office/powerpoint/2010/main" val="84937849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Replication failure </a:t>
            </a:r>
            <a:r>
              <a:rPr lang="en-US" dirty="0" smtClean="0"/>
              <a:t>example cont’d</a:t>
            </a:r>
            <a:endParaRPr lang="en-US" dirty="0"/>
          </a:p>
        </p:txBody>
      </p:sp>
      <p:pic>
        <p:nvPicPr>
          <p:cNvPr id="3" name="Content Placeholder 2"/>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467671" y="1846263"/>
            <a:ext cx="3316983" cy="4022725"/>
          </a:xfrm>
        </p:spPr>
      </p:pic>
    </p:spTree>
    <p:extLst>
      <p:ext uri="{BB962C8B-B14F-4D97-AF65-F5344CB8AC3E}">
        <p14:creationId xmlns:p14="http://schemas.microsoft.com/office/powerpoint/2010/main" val="1180563856"/>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Replication failure </a:t>
            </a:r>
            <a:r>
              <a:rPr lang="en-US" dirty="0" smtClean="0"/>
              <a:t>example</a:t>
            </a:r>
            <a:r>
              <a:rPr lang="en-US" dirty="0"/>
              <a:t> cont’d</a:t>
            </a:r>
          </a:p>
        </p:txBody>
      </p:sp>
      <p:pic>
        <p:nvPicPr>
          <p:cNvPr id="8" name="Content Placeholder 7"/>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461790" y="1846263"/>
            <a:ext cx="3328746" cy="4022725"/>
          </a:xfrm>
        </p:spPr>
      </p:pic>
    </p:spTree>
    <p:extLst>
      <p:ext uri="{BB962C8B-B14F-4D97-AF65-F5344CB8AC3E}">
        <p14:creationId xmlns:p14="http://schemas.microsoft.com/office/powerpoint/2010/main" val="113531315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Expressing time </a:t>
            </a:r>
            <a:r>
              <a:rPr lang="en-US" i="1" dirty="0" smtClean="0"/>
              <a:t>t</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To cope with the varying time T</a:t>
            </a:r>
            <a:r>
              <a:rPr lang="en-US" baseline="-25000" dirty="0" smtClean="0"/>
              <a:t>R</a:t>
            </a:r>
            <a:r>
              <a:rPr lang="en-US" dirty="0" smtClean="0"/>
              <a:t>, an experiment was conducted during which each time T</a:t>
            </a:r>
            <a:r>
              <a:rPr lang="en-US" baseline="-25000" dirty="0" smtClean="0"/>
              <a:t>R</a:t>
            </a:r>
            <a:r>
              <a:rPr lang="en-US" dirty="0" smtClean="0"/>
              <a:t> was registered, in order to find a distribution fitting to the data. Several distributions was tested, and log-logistic was found to be the best fit.</a:t>
            </a:r>
          </a:p>
          <a:p>
            <a:pPr>
              <a:buFont typeface="Arial" charset="0"/>
              <a:buChar char="•"/>
            </a:pPr>
            <a:endParaRPr lang="en-US" dirty="0" smtClean="0"/>
          </a:p>
          <a:p>
            <a:pPr>
              <a:buFont typeface="Arial" charset="0"/>
              <a:buChar char="•"/>
            </a:pPr>
            <a:endParaRPr lang="en-US" dirty="0" smtClean="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15609" y="2687781"/>
            <a:ext cx="4184499" cy="3573183"/>
          </a:xfrm>
          <a:prstGeom prst="rect">
            <a:avLst/>
          </a:prstGeom>
        </p:spPr>
      </p:pic>
    </p:spTree>
    <p:extLst>
      <p:ext uri="{BB962C8B-B14F-4D97-AF65-F5344CB8AC3E}">
        <p14:creationId xmlns:p14="http://schemas.microsoft.com/office/powerpoint/2010/main" val="68314208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Related work</a:t>
            </a:r>
            <a:endParaRPr lang="en-US" dirty="0"/>
          </a:p>
        </p:txBody>
      </p:sp>
      <p:sp>
        <p:nvSpPr>
          <p:cNvPr id="3" name="Content Placeholder 2"/>
          <p:cNvSpPr>
            <a:spLocks noGrp="1"/>
          </p:cNvSpPr>
          <p:nvPr>
            <p:ph idx="1"/>
          </p:nvPr>
        </p:nvSpPr>
        <p:spPr/>
        <p:txBody>
          <a:bodyPr>
            <a:normAutofit/>
          </a:bodyPr>
          <a:lstStyle/>
          <a:p>
            <a:pPr>
              <a:buFont typeface="Arial" charset="0"/>
              <a:buChar char="•"/>
            </a:pPr>
            <a:r>
              <a:rPr lang="en-US" dirty="0" smtClean="0"/>
              <a:t>Most previous work aims at maximizing the reliability under various constraints such as</a:t>
            </a:r>
            <a:endParaRPr lang="en-US" dirty="0"/>
          </a:p>
          <a:p>
            <a:pPr lvl="1">
              <a:buFont typeface="Arial" charset="0"/>
              <a:buChar char="•"/>
            </a:pPr>
            <a:r>
              <a:rPr lang="en-US" dirty="0"/>
              <a:t>Meeting </a:t>
            </a:r>
            <a:r>
              <a:rPr lang="en-US" dirty="0" smtClean="0"/>
              <a:t>deadlines, or</a:t>
            </a:r>
          </a:p>
          <a:p>
            <a:pPr lvl="1">
              <a:buFont typeface="Arial" charset="0"/>
              <a:buChar char="•"/>
            </a:pPr>
            <a:r>
              <a:rPr lang="en-US" dirty="0" smtClean="0"/>
              <a:t>Minimizing execution time</a:t>
            </a:r>
          </a:p>
          <a:p>
            <a:pPr>
              <a:buFont typeface="Arial" charset="0"/>
              <a:buChar char="•"/>
            </a:pPr>
            <a:r>
              <a:rPr lang="en-US" dirty="0" smtClean="0"/>
              <a:t>Others focus on the reliability of producing the </a:t>
            </a:r>
            <a:r>
              <a:rPr lang="en-US" i="1" dirty="0" smtClean="0"/>
              <a:t>correct</a:t>
            </a:r>
            <a:r>
              <a:rPr lang="en-US" dirty="0" smtClean="0"/>
              <a:t> result</a:t>
            </a:r>
          </a:p>
          <a:p>
            <a:pPr>
              <a:buFont typeface="Arial" charset="0"/>
              <a:buChar char="•"/>
            </a:pPr>
            <a:r>
              <a:rPr lang="en-US" dirty="0" smtClean="0"/>
              <a:t>Some has maximizing reliability as a primary objective, but do not ensure a certain reliability is met</a:t>
            </a:r>
          </a:p>
          <a:p>
            <a:pPr>
              <a:buFont typeface="Arial" charset="0"/>
              <a:buChar char="•"/>
            </a:pPr>
            <a:r>
              <a:rPr lang="en-US" dirty="0" smtClean="0"/>
              <a:t>Others ensure a certain reliability is met, but do not ensure this reliability is met over time</a:t>
            </a:r>
          </a:p>
          <a:p>
            <a:pPr lvl="1">
              <a:buFont typeface="Arial" charset="0"/>
              <a:buChar char="•"/>
            </a:pPr>
            <a:r>
              <a:rPr lang="en-US" dirty="0" smtClean="0"/>
              <a:t>Some using replication does not start new replicas in case of failure</a:t>
            </a:r>
            <a:endParaRPr lang="en-US" dirty="0"/>
          </a:p>
          <a:p>
            <a:pPr>
              <a:buFont typeface="Arial" charset="0"/>
              <a:buChar char="•"/>
            </a:pPr>
            <a:endParaRPr lang="en-US" dirty="0" smtClean="0"/>
          </a:p>
          <a:p>
            <a:pPr>
              <a:buFont typeface="Arial" charset="0"/>
              <a:buChar char="•"/>
            </a:pPr>
            <a:endParaRPr lang="en-US" dirty="0"/>
          </a:p>
        </p:txBody>
      </p:sp>
    </p:spTree>
    <p:extLst>
      <p:ext uri="{BB962C8B-B14F-4D97-AF65-F5344CB8AC3E}">
        <p14:creationId xmlns:p14="http://schemas.microsoft.com/office/powerpoint/2010/main" val="219035841"/>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Expressing time </a:t>
            </a:r>
            <a:r>
              <a:rPr lang="en-US" i="1" dirty="0" smtClean="0"/>
              <a:t>t</a:t>
            </a:r>
            <a:r>
              <a:rPr lang="en-US" dirty="0" smtClean="0"/>
              <a:t> cont’d</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To find a value for T</a:t>
            </a:r>
            <a:r>
              <a:rPr lang="en-US" baseline="-25000" dirty="0" smtClean="0"/>
              <a:t>R</a:t>
            </a:r>
            <a:r>
              <a:rPr lang="en-US" dirty="0" smtClean="0"/>
              <a:t> to use in the reliability model, all previously registered values are used to find the shape parameters for the log-logistic distribution, after which the 95th percentile value is used.</a:t>
            </a:r>
          </a:p>
          <a:p>
            <a:pPr>
              <a:buFont typeface="Arial" charset="0"/>
              <a:buChar char="•"/>
            </a:pPr>
            <a:endParaRPr lang="en-US" dirty="0" smtClean="0"/>
          </a:p>
          <a:p>
            <a:pPr>
              <a:buFont typeface="Arial" charset="0"/>
              <a:buChar char="•"/>
            </a:pPr>
            <a:endParaRPr lang="en-US" dirty="0" smtClean="0"/>
          </a:p>
        </p:txBody>
      </p:sp>
    </p:spTree>
    <p:extLst>
      <p:ext uri="{BB962C8B-B14F-4D97-AF65-F5344CB8AC3E}">
        <p14:creationId xmlns:p14="http://schemas.microsoft.com/office/powerpoint/2010/main" val="91189755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Calvin</a:t>
            </a:r>
            <a:endParaRPr lang="en-US" dirty="0"/>
          </a:p>
        </p:txBody>
      </p:sp>
      <p:sp>
        <p:nvSpPr>
          <p:cNvPr id="3" name="Content Placeholder 2"/>
          <p:cNvSpPr>
            <a:spLocks noGrp="1"/>
          </p:cNvSpPr>
          <p:nvPr>
            <p:ph idx="1"/>
          </p:nvPr>
        </p:nvSpPr>
        <p:spPr>
          <a:xfrm>
            <a:off x="1097280" y="1845734"/>
            <a:ext cx="10058400" cy="4023360"/>
          </a:xfrm>
        </p:spPr>
        <p:txBody>
          <a:bodyPr/>
          <a:lstStyle/>
          <a:p>
            <a:pPr>
              <a:buFont typeface="Arial" panose="020B0604020202020204" pitchFamily="34" charset="0"/>
              <a:buChar char="•"/>
            </a:pPr>
            <a:r>
              <a:rPr lang="en-US" dirty="0"/>
              <a:t> The model was implemented and tested using Calvin</a:t>
            </a:r>
          </a:p>
          <a:p>
            <a:pPr>
              <a:buFont typeface="Arial" panose="020B0604020202020204" pitchFamily="34" charset="0"/>
              <a:buChar char="•"/>
            </a:pPr>
            <a:r>
              <a:rPr lang="en-US" dirty="0" smtClean="0"/>
              <a:t>Calvin is an actor-based application environment for light-weight </a:t>
            </a:r>
            <a:r>
              <a:rPr lang="en-US" dirty="0" err="1" smtClean="0"/>
              <a:t>IoT</a:t>
            </a:r>
            <a:r>
              <a:rPr lang="en-US" dirty="0" smtClean="0"/>
              <a:t> applications. Its key components are </a:t>
            </a:r>
          </a:p>
          <a:p>
            <a:pPr lvl="1">
              <a:buFont typeface="Arial" panose="020B0604020202020204" pitchFamily="34" charset="0"/>
              <a:buChar char="•"/>
            </a:pPr>
            <a:r>
              <a:rPr lang="en-US" dirty="0" smtClean="0"/>
              <a:t>Runtimes,</a:t>
            </a:r>
          </a:p>
          <a:p>
            <a:pPr lvl="1">
              <a:buFont typeface="Arial" panose="020B0604020202020204" pitchFamily="34" charset="0"/>
              <a:buChar char="•"/>
            </a:pPr>
            <a:r>
              <a:rPr lang="en-US" dirty="0" smtClean="0"/>
              <a:t>Actors,</a:t>
            </a:r>
          </a:p>
          <a:p>
            <a:pPr lvl="1">
              <a:buFont typeface="Arial" panose="020B0604020202020204" pitchFamily="34" charset="0"/>
              <a:buChar char="•"/>
            </a:pPr>
            <a:r>
              <a:rPr lang="en-US" dirty="0" smtClean="0"/>
              <a:t>and the use of </a:t>
            </a:r>
            <a:r>
              <a:rPr lang="en-US" dirty="0" err="1" smtClean="0"/>
              <a:t>Kademlia</a:t>
            </a:r>
            <a:r>
              <a:rPr lang="en-US" dirty="0" smtClean="0"/>
              <a:t>, a distributed hash table</a:t>
            </a:r>
          </a:p>
        </p:txBody>
      </p:sp>
    </p:spTree>
    <p:extLst>
      <p:ext uri="{BB962C8B-B14F-4D97-AF65-F5344CB8AC3E}">
        <p14:creationId xmlns:p14="http://schemas.microsoft.com/office/powerpoint/2010/main" val="1337557887"/>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Calvin - runtime</a:t>
            </a:r>
            <a:endParaRPr lang="en-US" dirty="0"/>
          </a:p>
        </p:txBody>
      </p:sp>
      <p:sp>
        <p:nvSpPr>
          <p:cNvPr id="3" name="Content Placeholder 2"/>
          <p:cNvSpPr>
            <a:spLocks noGrp="1"/>
          </p:cNvSpPr>
          <p:nvPr>
            <p:ph idx="1"/>
          </p:nvPr>
        </p:nvSpPr>
        <p:spPr/>
        <p:txBody>
          <a:bodyPr/>
          <a:lstStyle/>
          <a:p>
            <a:pPr>
              <a:buFont typeface="Arial" panose="020B0604020202020204" pitchFamily="34" charset="0"/>
              <a:buChar char="•"/>
            </a:pPr>
            <a:r>
              <a:rPr lang="en-US" dirty="0" smtClean="0"/>
              <a:t> A Calvin runtime </a:t>
            </a:r>
            <a:r>
              <a:rPr lang="en-US" dirty="0"/>
              <a:t>is a self-managed container for application </a:t>
            </a:r>
            <a:r>
              <a:rPr lang="en-US" dirty="0" smtClean="0"/>
              <a:t>actors</a:t>
            </a:r>
          </a:p>
          <a:p>
            <a:pPr>
              <a:buFont typeface="Arial" panose="020B0604020202020204" pitchFamily="34" charset="0"/>
              <a:buChar char="•"/>
            </a:pPr>
            <a:r>
              <a:rPr lang="en-US" dirty="0" smtClean="0"/>
              <a:t> Provides </a:t>
            </a:r>
            <a:r>
              <a:rPr lang="en-US" dirty="0"/>
              <a:t>data transport between actors both within the same runtime and between </a:t>
            </a:r>
            <a:r>
              <a:rPr lang="en-US" dirty="0" smtClean="0"/>
              <a:t>different </a:t>
            </a:r>
            <a:r>
              <a:rPr lang="en-US" dirty="0"/>
              <a:t>runtimes</a:t>
            </a:r>
            <a:r>
              <a:rPr lang="en-US" dirty="0" smtClean="0"/>
              <a:t>.</a:t>
            </a:r>
            <a:endParaRPr lang="en-US" dirty="0"/>
          </a:p>
        </p:txBody>
      </p:sp>
    </p:spTree>
    <p:extLst>
      <p:ext uri="{BB962C8B-B14F-4D97-AF65-F5344CB8AC3E}">
        <p14:creationId xmlns:p14="http://schemas.microsoft.com/office/powerpoint/2010/main" val="1184745539"/>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Calvin - actor</a:t>
            </a:r>
            <a:endParaRPr lang="en-US" dirty="0"/>
          </a:p>
        </p:txBody>
      </p:sp>
      <p:sp>
        <p:nvSpPr>
          <p:cNvPr id="3" name="Content Placeholder 2"/>
          <p:cNvSpPr>
            <a:spLocks noGrp="1"/>
          </p:cNvSpPr>
          <p:nvPr>
            <p:ph idx="1"/>
          </p:nvPr>
        </p:nvSpPr>
        <p:spPr/>
        <p:txBody>
          <a:bodyPr/>
          <a:lstStyle/>
          <a:p>
            <a:pPr>
              <a:buFont typeface="Arial" panose="020B0604020202020204" pitchFamily="34" charset="0"/>
              <a:buChar char="•"/>
            </a:pPr>
            <a:r>
              <a:rPr lang="en-US" dirty="0" smtClean="0"/>
              <a:t> An actor in Calvin consists of ports, actions, and preconditions under which actions can fire.</a:t>
            </a:r>
          </a:p>
          <a:p>
            <a:pPr>
              <a:buFont typeface="Arial" panose="020B0604020202020204" pitchFamily="34" charset="0"/>
              <a:buChar char="•"/>
            </a:pPr>
            <a:r>
              <a:rPr lang="en-US" dirty="0"/>
              <a:t> </a:t>
            </a:r>
            <a:r>
              <a:rPr lang="en-US" dirty="0" smtClean="0"/>
              <a:t>For each in-port there is a queue of messages, called tokens, to process. Each out-port has a queue of tokens to send to another actors in-port.</a:t>
            </a:r>
          </a:p>
          <a:p>
            <a:pPr>
              <a:buFont typeface="Arial" panose="020B0604020202020204" pitchFamily="34" charset="0"/>
              <a:buChar char="•"/>
            </a:pPr>
            <a:r>
              <a:rPr lang="en-US" dirty="0"/>
              <a:t> </a:t>
            </a:r>
            <a:r>
              <a:rPr lang="en-US" dirty="0" smtClean="0"/>
              <a:t>The state of an actor is used when migrating or replicating an actor and consists mainly of</a:t>
            </a:r>
          </a:p>
          <a:p>
            <a:pPr lvl="1">
              <a:buFont typeface="Arial" charset="0"/>
              <a:buChar char="•"/>
            </a:pPr>
            <a:r>
              <a:rPr lang="en-US" dirty="0" smtClean="0"/>
              <a:t>The type of actor</a:t>
            </a:r>
          </a:p>
          <a:p>
            <a:pPr lvl="1">
              <a:buFont typeface="Arial" charset="0"/>
              <a:buChar char="•"/>
            </a:pPr>
            <a:r>
              <a:rPr lang="en-US" dirty="0" smtClean="0"/>
              <a:t>Arguments needed to create the actor</a:t>
            </a:r>
          </a:p>
          <a:p>
            <a:pPr lvl="1">
              <a:buFont typeface="Arial" charset="0"/>
              <a:buChar char="•"/>
            </a:pPr>
            <a:r>
              <a:rPr lang="en-US" dirty="0" smtClean="0"/>
              <a:t>Port connections information</a:t>
            </a:r>
          </a:p>
          <a:p>
            <a:pPr lvl="1">
              <a:buFont typeface="Arial" charset="0"/>
              <a:buChar char="•"/>
            </a:pPr>
            <a:r>
              <a:rPr lang="en-US" dirty="0" smtClean="0"/>
              <a:t>Port queues</a:t>
            </a:r>
          </a:p>
        </p:txBody>
      </p:sp>
    </p:spTree>
    <p:extLst>
      <p:ext uri="{BB962C8B-B14F-4D97-AF65-F5344CB8AC3E}">
        <p14:creationId xmlns:p14="http://schemas.microsoft.com/office/powerpoint/2010/main" val="568983818"/>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Calvin - application</a:t>
            </a:r>
            <a:endParaRPr lang="en-US" dirty="0"/>
          </a:p>
        </p:txBody>
      </p:sp>
      <p:sp>
        <p:nvSpPr>
          <p:cNvPr id="3" name="Content Placeholder 2"/>
          <p:cNvSpPr>
            <a:spLocks noGrp="1"/>
          </p:cNvSpPr>
          <p:nvPr>
            <p:ph idx="1"/>
          </p:nvPr>
        </p:nvSpPr>
        <p:spPr/>
        <p:txBody>
          <a:bodyPr/>
          <a:lstStyle/>
          <a:p>
            <a:pPr marL="0" indent="0">
              <a:buNone/>
            </a:pPr>
            <a:r>
              <a:rPr lang="en-US" dirty="0" smtClean="0"/>
              <a:t>An application in Calvin is made up from a set of connected actors.</a:t>
            </a:r>
          </a:p>
          <a:p>
            <a:pPr marL="0" indent="0">
              <a:buNone/>
            </a:pPr>
            <a:r>
              <a:rPr lang="en-US" dirty="0" smtClean="0"/>
              <a:t>Example:</a:t>
            </a:r>
            <a:endParaRPr lang="en-US" dirty="0"/>
          </a:p>
          <a:p>
            <a:pPr marL="0" indent="0">
              <a:buNone/>
            </a:pPr>
            <a:r>
              <a:rPr lang="en-US" dirty="0" err="1" smtClean="0">
                <a:latin typeface="Monaco" charset="0"/>
                <a:ea typeface="Monaco" charset="0"/>
                <a:cs typeface="Monaco" charset="0"/>
              </a:rPr>
              <a:t>src</a:t>
            </a:r>
            <a:r>
              <a:rPr lang="en-US" dirty="0" smtClean="0">
                <a:latin typeface="Monaco" charset="0"/>
                <a:ea typeface="Monaco" charset="0"/>
                <a:cs typeface="Monaco" charset="0"/>
              </a:rPr>
              <a:t> : </a:t>
            </a:r>
            <a:r>
              <a:rPr lang="en-US" dirty="0" err="1" smtClean="0">
                <a:latin typeface="Monaco" charset="0"/>
                <a:ea typeface="Monaco" charset="0"/>
                <a:cs typeface="Monaco" charset="0"/>
              </a:rPr>
              <a:t>std.CountTimer</a:t>
            </a:r>
            <a:r>
              <a:rPr lang="en-US" dirty="0" smtClean="0">
                <a:latin typeface="Monaco" charset="0"/>
                <a:ea typeface="Monaco" charset="0"/>
                <a:cs typeface="Monaco" charset="0"/>
              </a:rPr>
              <a:t>(sleep=0.5)</a:t>
            </a:r>
          </a:p>
          <a:p>
            <a:pPr marL="0" indent="0">
              <a:buNone/>
            </a:pPr>
            <a:r>
              <a:rPr lang="en-US" dirty="0" smtClean="0">
                <a:latin typeface="Monaco" charset="0"/>
                <a:ea typeface="Monaco" charset="0"/>
                <a:cs typeface="Monaco" charset="0"/>
              </a:rPr>
              <a:t>id : </a:t>
            </a:r>
            <a:r>
              <a:rPr lang="en-US" dirty="0" err="1" smtClean="0">
                <a:latin typeface="Monaco" charset="0"/>
                <a:ea typeface="Monaco" charset="0"/>
                <a:cs typeface="Monaco" charset="0"/>
              </a:rPr>
              <a:t>std.Identity</a:t>
            </a:r>
            <a:r>
              <a:rPr lang="en-US" dirty="0" smtClean="0">
                <a:latin typeface="Monaco" charset="0"/>
                <a:ea typeface="Monaco" charset="0"/>
                <a:cs typeface="Monaco" charset="0"/>
              </a:rPr>
              <a:t>()</a:t>
            </a:r>
          </a:p>
          <a:p>
            <a:pPr marL="0" indent="0">
              <a:buNone/>
            </a:pPr>
            <a:r>
              <a:rPr lang="en-US" dirty="0" err="1" smtClean="0">
                <a:latin typeface="Monaco" charset="0"/>
                <a:ea typeface="Monaco" charset="0"/>
                <a:cs typeface="Monaco" charset="0"/>
              </a:rPr>
              <a:t>snk</a:t>
            </a:r>
            <a:r>
              <a:rPr lang="en-US" dirty="0" smtClean="0">
                <a:latin typeface="Monaco" charset="0"/>
                <a:ea typeface="Monaco" charset="0"/>
                <a:cs typeface="Monaco" charset="0"/>
              </a:rPr>
              <a:t> : </a:t>
            </a:r>
            <a:r>
              <a:rPr lang="en-US" dirty="0" err="1" smtClean="0">
                <a:latin typeface="Monaco" charset="0"/>
                <a:ea typeface="Monaco" charset="0"/>
                <a:cs typeface="Monaco" charset="0"/>
              </a:rPr>
              <a:t>io.Print</a:t>
            </a:r>
            <a:r>
              <a:rPr lang="en-US" dirty="0" smtClean="0">
                <a:latin typeface="Monaco" charset="0"/>
                <a:ea typeface="Monaco" charset="0"/>
                <a:cs typeface="Monaco" charset="0"/>
              </a:rPr>
              <a:t>()</a:t>
            </a:r>
          </a:p>
          <a:p>
            <a:pPr marL="0" indent="0">
              <a:buNone/>
            </a:pPr>
            <a:r>
              <a:rPr lang="en-US" dirty="0" err="1" smtClean="0">
                <a:latin typeface="Monaco" charset="0"/>
                <a:ea typeface="Monaco" charset="0"/>
                <a:cs typeface="Monaco" charset="0"/>
              </a:rPr>
              <a:t>src.integer</a:t>
            </a:r>
            <a:r>
              <a:rPr lang="en-US" dirty="0" smtClean="0">
                <a:latin typeface="Monaco" charset="0"/>
                <a:ea typeface="Monaco" charset="0"/>
                <a:cs typeface="Monaco" charset="0"/>
              </a:rPr>
              <a:t> </a:t>
            </a:r>
            <a:r>
              <a:rPr lang="en-US" dirty="0">
                <a:latin typeface="Monaco" charset="0"/>
                <a:ea typeface="Monaco" charset="0"/>
                <a:cs typeface="Monaco" charset="0"/>
              </a:rPr>
              <a:t>&gt; </a:t>
            </a:r>
            <a:r>
              <a:rPr lang="en-US" dirty="0" err="1" smtClean="0">
                <a:latin typeface="Monaco" charset="0"/>
                <a:ea typeface="Monaco" charset="0"/>
                <a:cs typeface="Monaco" charset="0"/>
              </a:rPr>
              <a:t>id.token</a:t>
            </a:r>
            <a:endParaRPr lang="en-US" dirty="0" smtClean="0">
              <a:latin typeface="Monaco" charset="0"/>
              <a:ea typeface="Monaco" charset="0"/>
              <a:cs typeface="Monaco" charset="0"/>
            </a:endParaRPr>
          </a:p>
          <a:p>
            <a:pPr marL="0" indent="0">
              <a:buNone/>
            </a:pPr>
            <a:r>
              <a:rPr lang="en-US" dirty="0" err="1" smtClean="0">
                <a:latin typeface="Monaco" charset="0"/>
                <a:ea typeface="Monaco" charset="0"/>
                <a:cs typeface="Monaco" charset="0"/>
              </a:rPr>
              <a:t>id.token</a:t>
            </a:r>
            <a:r>
              <a:rPr lang="en-US" dirty="0" smtClean="0">
                <a:latin typeface="Monaco" charset="0"/>
                <a:ea typeface="Monaco" charset="0"/>
                <a:cs typeface="Monaco" charset="0"/>
              </a:rPr>
              <a:t> &gt; </a:t>
            </a:r>
            <a:r>
              <a:rPr lang="en-US" dirty="0" err="1" smtClean="0">
                <a:latin typeface="Monaco" charset="0"/>
                <a:ea typeface="Monaco" charset="0"/>
                <a:cs typeface="Monaco" charset="0"/>
              </a:rPr>
              <a:t>snk.token</a:t>
            </a:r>
            <a:endParaRPr lang="en-US" dirty="0" smtClean="0">
              <a:latin typeface="Monaco" charset="0"/>
              <a:ea typeface="Monaco" charset="0"/>
              <a:cs typeface="Monaco"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57780" y="5053605"/>
            <a:ext cx="7137400" cy="1041400"/>
          </a:xfrm>
          <a:prstGeom prst="rect">
            <a:avLst/>
          </a:prstGeom>
        </p:spPr>
      </p:pic>
    </p:spTree>
    <p:extLst>
      <p:ext uri="{BB962C8B-B14F-4D97-AF65-F5344CB8AC3E}">
        <p14:creationId xmlns:p14="http://schemas.microsoft.com/office/powerpoint/2010/main" val="1375119925"/>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16885" y="3997263"/>
            <a:ext cx="3948339" cy="1770430"/>
          </a:xfrm>
          <a:prstGeom prst="rect">
            <a:avLst/>
          </a:prstGeom>
        </p:spPr>
      </p:pic>
      <p:sp>
        <p:nvSpPr>
          <p:cNvPr id="2" name="Title 1"/>
          <p:cNvSpPr>
            <a:spLocks noGrp="1"/>
          </p:cNvSpPr>
          <p:nvPr>
            <p:ph type="title"/>
          </p:nvPr>
        </p:nvSpPr>
        <p:spPr/>
        <p:txBody>
          <a:bodyPr/>
          <a:lstStyle/>
          <a:p>
            <a:r>
              <a:rPr lang="en-US" dirty="0" smtClean="0"/>
              <a:t>Implementation - changes made to Calvin</a:t>
            </a:r>
            <a:endParaRPr lang="en-US" dirty="0"/>
          </a:p>
        </p:txBody>
      </p:sp>
      <p:sp>
        <p:nvSpPr>
          <p:cNvPr id="3" name="Content Placeholder 2"/>
          <p:cNvSpPr>
            <a:spLocks noGrp="1"/>
          </p:cNvSpPr>
          <p:nvPr>
            <p:ph idx="1"/>
          </p:nvPr>
        </p:nvSpPr>
        <p:spPr/>
        <p:txBody>
          <a:bodyPr>
            <a:normAutofit/>
          </a:bodyPr>
          <a:lstStyle/>
          <a:p>
            <a:pPr>
              <a:buFont typeface="Arial" charset="0"/>
              <a:buChar char="•"/>
            </a:pPr>
            <a:r>
              <a:rPr lang="en-US" dirty="0" smtClean="0"/>
              <a:t> Enabled dynamic replication of actors</a:t>
            </a:r>
          </a:p>
          <a:p>
            <a:pPr>
              <a:buFont typeface="Arial" charset="0"/>
              <a:buChar char="•"/>
            </a:pPr>
            <a:r>
              <a:rPr lang="en-US" dirty="0" smtClean="0"/>
              <a:t> Fan-in/fan-out model – allowing multiple connections for an </a:t>
            </a:r>
            <a:r>
              <a:rPr lang="en-US" dirty="0" err="1" smtClean="0"/>
              <a:t>inport</a:t>
            </a:r>
            <a:endParaRPr lang="en-US" dirty="0" smtClean="0"/>
          </a:p>
          <a:p>
            <a:pPr>
              <a:buFont typeface="Arial" charset="0"/>
              <a:buChar char="•"/>
            </a:pPr>
            <a:r>
              <a:rPr lang="en-US" dirty="0" smtClean="0"/>
              <a:t> Heartbeat system setup by each runtime creating a Heartbeat actor</a:t>
            </a:r>
          </a:p>
          <a:p>
            <a:pPr lvl="1">
              <a:buFont typeface="Arial" charset="0"/>
              <a:buChar char="•"/>
            </a:pPr>
            <a:r>
              <a:rPr lang="en-US" dirty="0" smtClean="0"/>
              <a:t>Listens for heartbeats</a:t>
            </a:r>
          </a:p>
          <a:p>
            <a:pPr lvl="1">
              <a:buFont typeface="Arial" charset="0"/>
              <a:buChar char="•"/>
            </a:pPr>
            <a:r>
              <a:rPr lang="en-US" dirty="0" smtClean="0"/>
              <a:t>Send heartbeats to other runtimes</a:t>
            </a:r>
          </a:p>
          <a:p>
            <a:pPr>
              <a:buFont typeface="Arial" charset="0"/>
              <a:buChar char="•"/>
            </a:pPr>
            <a:r>
              <a:rPr lang="en-US" dirty="0" smtClean="0"/>
              <a:t> Resource reporter – reports CPU usage to the other runtimes</a:t>
            </a:r>
          </a:p>
          <a:p>
            <a:pPr lvl="1">
              <a:buFont typeface="Arial" charset="0"/>
              <a:buChar char="•"/>
            </a:pPr>
            <a:r>
              <a:rPr lang="en-US" dirty="0" smtClean="0"/>
              <a:t>Could be used to include other data as well</a:t>
            </a:r>
          </a:p>
          <a:p>
            <a:pPr>
              <a:buFont typeface="Arial" charset="0"/>
              <a:buChar char="•"/>
            </a:pPr>
            <a:r>
              <a:rPr lang="en-US" dirty="0" smtClean="0"/>
              <a:t> Lost node handler – handles lost node</a:t>
            </a:r>
          </a:p>
          <a:p>
            <a:pPr>
              <a:buFont typeface="Arial" charset="0"/>
              <a:buChar char="•"/>
            </a:pPr>
            <a:r>
              <a:rPr lang="en-US" dirty="0" smtClean="0"/>
              <a:t> Replicator – replicates actors</a:t>
            </a:r>
            <a:endParaRPr lang="en-US" dirty="0"/>
          </a:p>
          <a:p>
            <a:pPr marL="0" indent="0">
              <a:buNone/>
            </a:pPr>
            <a:endParaRPr lang="en-US" b="1" dirty="0"/>
          </a:p>
        </p:txBody>
      </p:sp>
    </p:spTree>
    <p:extLst>
      <p:ext uri="{BB962C8B-B14F-4D97-AF65-F5344CB8AC3E}">
        <p14:creationId xmlns:p14="http://schemas.microsoft.com/office/powerpoint/2010/main" val="510056246"/>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Experiments</a:t>
            </a:r>
            <a:endParaRPr lang="en-US" dirty="0"/>
          </a:p>
        </p:txBody>
      </p:sp>
      <p:sp>
        <p:nvSpPr>
          <p:cNvPr id="3" name="Content Placeholder 2"/>
          <p:cNvSpPr>
            <a:spLocks noGrp="1"/>
          </p:cNvSpPr>
          <p:nvPr>
            <p:ph idx="1"/>
          </p:nvPr>
        </p:nvSpPr>
        <p:spPr/>
        <p:txBody>
          <a:bodyPr>
            <a:normAutofit lnSpcReduction="10000"/>
          </a:bodyPr>
          <a:lstStyle/>
          <a:p>
            <a:r>
              <a:rPr lang="en-US" dirty="0" smtClean="0"/>
              <a:t>We have conducted a set of various tests to prove the usefulness of our model.</a:t>
            </a:r>
          </a:p>
          <a:p>
            <a:r>
              <a:rPr lang="en-US" dirty="0" smtClean="0"/>
              <a:t>The goal was to show our model</a:t>
            </a:r>
          </a:p>
          <a:p>
            <a:pPr marL="457200" indent="-457200">
              <a:buFont typeface="+mj-lt"/>
              <a:buAutoNum type="arabicPeriod"/>
            </a:pPr>
            <a:r>
              <a:rPr lang="en-US" dirty="0" smtClean="0"/>
              <a:t>Dynamically ensures the required reliability is met, despite the event of node failures, by dynamically creating new replicas when old ones die</a:t>
            </a:r>
          </a:p>
          <a:p>
            <a:pPr marL="457200" indent="-457200">
              <a:buFont typeface="+mj-lt"/>
              <a:buAutoNum type="arabicPeriod"/>
            </a:pPr>
            <a:r>
              <a:rPr lang="en-US" dirty="0" smtClean="0"/>
              <a:t>Uses the optimal number of replicas by</a:t>
            </a:r>
          </a:p>
          <a:p>
            <a:pPr marL="749808" lvl="1" indent="-457200">
              <a:buFont typeface="+mj-lt"/>
              <a:buAutoNum type="arabicPeriod"/>
            </a:pPr>
            <a:r>
              <a:rPr lang="en-US" dirty="0" smtClean="0"/>
              <a:t>choosing the most reliable nodes, and </a:t>
            </a:r>
          </a:p>
          <a:p>
            <a:pPr marL="749808" lvl="1" indent="-457200">
              <a:buFont typeface="+mj-lt"/>
              <a:buAutoNum type="arabicPeriod"/>
            </a:pPr>
            <a:r>
              <a:rPr lang="en-US" dirty="0" smtClean="0"/>
              <a:t>moving replicas to more reliable nodes as they become available, and deleting unnecessary replicas</a:t>
            </a:r>
          </a:p>
          <a:p>
            <a:pPr marL="457200" indent="-457200">
              <a:buFont typeface="+mj-lt"/>
              <a:buAutoNum type="arabicPeriod"/>
            </a:pPr>
            <a:r>
              <a:rPr lang="en-US" dirty="0" smtClean="0"/>
              <a:t>Adapts to changing system properties</a:t>
            </a:r>
          </a:p>
          <a:p>
            <a:pPr marL="0" indent="0">
              <a:buNone/>
            </a:pPr>
            <a:endParaRPr lang="en-US" dirty="0"/>
          </a:p>
          <a:p>
            <a:pPr marL="0" indent="0">
              <a:buNone/>
            </a:pPr>
            <a:r>
              <a:rPr lang="en-US" dirty="0" smtClean="0"/>
              <a:t>We also measured how the replication time varied depending on the state size, as the replication time is an important part of the reliability model.</a:t>
            </a:r>
          </a:p>
        </p:txBody>
      </p:sp>
    </p:spTree>
    <p:extLst>
      <p:ext uri="{BB962C8B-B14F-4D97-AF65-F5344CB8AC3E}">
        <p14:creationId xmlns:p14="http://schemas.microsoft.com/office/powerpoint/2010/main" val="1478014272"/>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Experiments setup</a:t>
            </a:r>
            <a:endParaRPr lang="en-US" dirty="0"/>
          </a:p>
        </p:txBody>
      </p:sp>
      <p:sp>
        <p:nvSpPr>
          <p:cNvPr id="3" name="Content Placeholder 2"/>
          <p:cNvSpPr>
            <a:spLocks noGrp="1"/>
          </p:cNvSpPr>
          <p:nvPr>
            <p:ph idx="1"/>
          </p:nvPr>
        </p:nvSpPr>
        <p:spPr/>
        <p:txBody>
          <a:bodyPr>
            <a:normAutofit/>
          </a:bodyPr>
          <a:lstStyle/>
          <a:p>
            <a:pPr marL="0" indent="0">
              <a:buNone/>
            </a:pPr>
            <a:r>
              <a:rPr lang="en-US" dirty="0" smtClean="0"/>
              <a:t>A cluster of 6 servers were used in the experiments.</a:t>
            </a:r>
            <a:endParaRPr lang="en-US" dirty="0"/>
          </a:p>
          <a:p>
            <a:pPr marL="0" indent="0">
              <a:buNone/>
            </a:pPr>
            <a:r>
              <a:rPr lang="en-US" dirty="0" smtClean="0"/>
              <a:t>Server specification:</a:t>
            </a:r>
          </a:p>
          <a:p>
            <a:pPr>
              <a:buFont typeface="Arial" charset="0"/>
              <a:buChar char="•"/>
            </a:pPr>
            <a:r>
              <a:rPr lang="en-US" dirty="0" smtClean="0"/>
              <a:t> Intel(R</a:t>
            </a:r>
            <a:r>
              <a:rPr lang="en-US" dirty="0"/>
              <a:t>) Xeon(R) CPU E5-2420 v2 of 2.20 </a:t>
            </a:r>
            <a:r>
              <a:rPr lang="en-US" dirty="0" smtClean="0"/>
              <a:t>GHz</a:t>
            </a:r>
          </a:p>
          <a:p>
            <a:pPr>
              <a:buFont typeface="Arial" charset="0"/>
              <a:buChar char="•"/>
            </a:pPr>
            <a:r>
              <a:rPr lang="en-US" dirty="0" smtClean="0"/>
              <a:t> 24 </a:t>
            </a:r>
            <a:r>
              <a:rPr lang="en-US" dirty="0"/>
              <a:t>GB </a:t>
            </a:r>
            <a:r>
              <a:rPr lang="en-US" dirty="0" smtClean="0"/>
              <a:t>RAM</a:t>
            </a:r>
          </a:p>
          <a:p>
            <a:pPr>
              <a:buFont typeface="Arial" charset="0"/>
              <a:buChar char="•"/>
            </a:pPr>
            <a:r>
              <a:rPr lang="en-US" dirty="0" smtClean="0"/>
              <a:t> Connected </a:t>
            </a:r>
            <a:r>
              <a:rPr lang="en-US" dirty="0"/>
              <a:t>with a 1000 Mb/s link with a latency </a:t>
            </a:r>
            <a:r>
              <a:rPr lang="en-US" dirty="0" smtClean="0"/>
              <a:t>of</a:t>
            </a:r>
            <a:br>
              <a:rPr lang="en-US" dirty="0" smtClean="0"/>
            </a:br>
            <a:r>
              <a:rPr lang="en-US" dirty="0" smtClean="0"/>
              <a:t>less </a:t>
            </a:r>
            <a:r>
              <a:rPr lang="en-US" dirty="0"/>
              <a:t>than 0.2 </a:t>
            </a:r>
            <a:r>
              <a:rPr lang="en-US" dirty="0" err="1"/>
              <a:t>ms.</a:t>
            </a:r>
            <a:r>
              <a:rPr lang="en-US" dirty="0"/>
              <a:t> </a:t>
            </a:r>
          </a:p>
          <a:p>
            <a:endParaRPr lang="en-US" dirty="0"/>
          </a:p>
          <a:p>
            <a:endParaRPr lang="en-US" dirty="0"/>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24768" y="2085764"/>
            <a:ext cx="4902200" cy="3543300"/>
          </a:xfrm>
          <a:prstGeom prst="rect">
            <a:avLst/>
          </a:prstGeom>
        </p:spPr>
      </p:pic>
    </p:spTree>
    <p:extLst>
      <p:ext uri="{BB962C8B-B14F-4D97-AF65-F5344CB8AC3E}">
        <p14:creationId xmlns:p14="http://schemas.microsoft.com/office/powerpoint/2010/main" val="1495264214"/>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Application used in experiments</a:t>
            </a:r>
            <a:endParaRPr lang="en-US" dirty="0"/>
          </a:p>
        </p:txBody>
      </p:sp>
      <p:sp>
        <p:nvSpPr>
          <p:cNvPr id="3" name="Content Placeholder 2"/>
          <p:cNvSpPr>
            <a:spLocks noGrp="1"/>
          </p:cNvSpPr>
          <p:nvPr>
            <p:ph idx="1"/>
          </p:nvPr>
        </p:nvSpPr>
        <p:spPr/>
        <p:txBody>
          <a:bodyPr/>
          <a:lstStyle/>
          <a:p>
            <a:r>
              <a:rPr lang="en-US" dirty="0" smtClean="0"/>
              <a:t>The application used in the experiment consisted of three actors, a producer, </a:t>
            </a:r>
            <a:r>
              <a:rPr lang="en-US" i="1" dirty="0" smtClean="0"/>
              <a:t>service actor</a:t>
            </a:r>
            <a:r>
              <a:rPr lang="en-US" dirty="0" smtClean="0"/>
              <a:t>, and a consumer.</a:t>
            </a:r>
          </a:p>
          <a:p>
            <a:endParaRPr lang="en-US" dirty="0" smtClean="0"/>
          </a:p>
          <a:p>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1580" y="3273214"/>
            <a:ext cx="7289800" cy="1168400"/>
          </a:xfrm>
          <a:prstGeom prst="rect">
            <a:avLst/>
          </a:prstGeom>
        </p:spPr>
      </p:pic>
    </p:spTree>
    <p:extLst>
      <p:ext uri="{BB962C8B-B14F-4D97-AF65-F5344CB8AC3E}">
        <p14:creationId xmlns:p14="http://schemas.microsoft.com/office/powerpoint/2010/main" val="1803437383"/>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Application used in experiments cont’d.</a:t>
            </a:r>
            <a:endParaRPr lang="en-US" dirty="0"/>
          </a:p>
        </p:txBody>
      </p:sp>
      <p:sp>
        <p:nvSpPr>
          <p:cNvPr id="3" name="Content Placeholder 2"/>
          <p:cNvSpPr>
            <a:spLocks noGrp="1"/>
          </p:cNvSpPr>
          <p:nvPr>
            <p:ph idx="1"/>
          </p:nvPr>
        </p:nvSpPr>
        <p:spPr/>
        <p:txBody>
          <a:bodyPr/>
          <a:lstStyle/>
          <a:p>
            <a:endParaRPr lang="en-US" dirty="0" smtClean="0"/>
          </a:p>
          <a:p>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32093" y="1845734"/>
            <a:ext cx="5588774" cy="4066540"/>
          </a:xfrm>
          <a:prstGeom prst="rect">
            <a:avLst/>
          </a:prstGeom>
        </p:spPr>
      </p:pic>
    </p:spTree>
    <p:extLst>
      <p:ext uri="{BB962C8B-B14F-4D97-AF65-F5344CB8AC3E}">
        <p14:creationId xmlns:p14="http://schemas.microsoft.com/office/powerpoint/2010/main" val="81007963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System model</a:t>
            </a:r>
            <a:endParaRPr lang="en-US" dirty="0"/>
          </a:p>
        </p:txBody>
      </p:sp>
      <p:sp>
        <p:nvSpPr>
          <p:cNvPr id="3" name="Content Placeholder 2"/>
          <p:cNvSpPr>
            <a:spLocks noGrp="1"/>
          </p:cNvSpPr>
          <p:nvPr>
            <p:ph idx="1"/>
          </p:nvPr>
        </p:nvSpPr>
        <p:spPr/>
        <p:txBody>
          <a:bodyPr/>
          <a:lstStyle/>
          <a:p>
            <a:pPr>
              <a:lnSpc>
                <a:spcPct val="100000"/>
              </a:lnSpc>
              <a:spcBef>
                <a:spcPts val="0"/>
              </a:spcBef>
              <a:spcAft>
                <a:spcPts val="0"/>
              </a:spcAft>
              <a:buSzTx/>
              <a:buFont typeface="Arial" panose="020B0604020202020204" pitchFamily="34" charset="0"/>
              <a:buChar char="•"/>
            </a:pPr>
            <a:r>
              <a:rPr lang="en-US" dirty="0" smtClean="0"/>
              <a:t>We assume an interconnected set of computing resources (nodes), providing redundant paths and interconnectivity between all nodes</a:t>
            </a:r>
          </a:p>
          <a:p>
            <a:pPr lvl="0">
              <a:buFont typeface="Arial" charset="0"/>
              <a:buChar char="•"/>
            </a:pPr>
            <a:r>
              <a:rPr lang="en-US" dirty="0" smtClean="0"/>
              <a:t>All </a:t>
            </a:r>
            <a:r>
              <a:rPr lang="en-US" dirty="0"/>
              <a:t>nodes are within the same cluster</a:t>
            </a:r>
          </a:p>
          <a:p>
            <a:pPr lvl="1">
              <a:buFont typeface="Arial" charset="0"/>
              <a:buChar char="•"/>
            </a:pPr>
            <a:r>
              <a:rPr lang="en-US" dirty="0"/>
              <a:t>Latency is the same between all nodes</a:t>
            </a:r>
          </a:p>
          <a:p>
            <a:pPr marL="0" indent="0">
              <a:lnSpc>
                <a:spcPct val="100000"/>
              </a:lnSpc>
              <a:spcBef>
                <a:spcPts val="0"/>
              </a:spcBef>
              <a:spcAft>
                <a:spcPts val="0"/>
              </a:spcAft>
              <a:buClrTx/>
              <a:buSzTx/>
              <a:buNone/>
            </a:pP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85168" y="2531185"/>
            <a:ext cx="3581400" cy="3581400"/>
          </a:xfrm>
          <a:prstGeom prst="rect">
            <a:avLst/>
          </a:prstGeom>
        </p:spPr>
      </p:pic>
    </p:spTree>
    <p:extLst>
      <p:ext uri="{BB962C8B-B14F-4D97-AF65-F5344CB8AC3E}">
        <p14:creationId xmlns:p14="http://schemas.microsoft.com/office/powerpoint/2010/main" val="2095884742"/>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Simulating node failure</a:t>
            </a:r>
            <a:endParaRPr lang="en-US" dirty="0"/>
          </a:p>
        </p:txBody>
      </p:sp>
      <p:sp>
        <p:nvSpPr>
          <p:cNvPr id="3" name="Content Placeholder 2"/>
          <p:cNvSpPr>
            <a:spLocks noGrp="1"/>
          </p:cNvSpPr>
          <p:nvPr>
            <p:ph idx="1"/>
          </p:nvPr>
        </p:nvSpPr>
        <p:spPr/>
        <p:txBody>
          <a:bodyPr/>
          <a:lstStyle/>
          <a:p>
            <a:endParaRPr lang="en-US" dirty="0"/>
          </a:p>
          <a:p>
            <a:endParaRPr lang="en-US" dirty="0" smtClean="0"/>
          </a:p>
          <a:p>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7280" y="1921079"/>
            <a:ext cx="2882900" cy="1714500"/>
          </a:xfrm>
          <a:prstGeom prst="rect">
            <a:avLst/>
          </a:prstGeom>
        </p:spPr>
      </p:pic>
    </p:spTree>
    <p:extLst>
      <p:ext uri="{BB962C8B-B14F-4D97-AF65-F5344CB8AC3E}">
        <p14:creationId xmlns:p14="http://schemas.microsoft.com/office/powerpoint/2010/main" val="832387898"/>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Ensuring a certain reliability</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 One Calvin runtime per server</a:t>
            </a:r>
          </a:p>
          <a:p>
            <a:pPr>
              <a:buFont typeface="Arial" charset="0"/>
              <a:buChar char="•"/>
            </a:pPr>
            <a:r>
              <a:rPr lang="en-US" dirty="0" smtClean="0"/>
              <a:t> MTBF for each runtime was 20 seconds</a:t>
            </a:r>
          </a:p>
          <a:p>
            <a:pPr>
              <a:buFont typeface="Arial" charset="0"/>
              <a:buChar char="•"/>
            </a:pPr>
            <a:r>
              <a:rPr lang="en-US" dirty="0" smtClean="0"/>
              <a:t> Required reliability: 0.98</a:t>
            </a:r>
          </a:p>
          <a:p>
            <a:pPr>
              <a:buFont typeface="Arial" charset="0"/>
              <a:buChar char="•"/>
            </a:pPr>
            <a:r>
              <a:rPr lang="en-US" dirty="0" smtClean="0"/>
              <a:t> Average time </a:t>
            </a:r>
            <a:r>
              <a:rPr lang="en-US" i="1" dirty="0" smtClean="0"/>
              <a:t>t</a:t>
            </a:r>
            <a:r>
              <a:rPr lang="en-US" dirty="0" smtClean="0"/>
              <a:t>: 580 </a:t>
            </a:r>
            <a:r>
              <a:rPr lang="en-US" dirty="0" err="1" smtClean="0"/>
              <a:t>ms</a:t>
            </a:r>
            <a:endParaRPr lang="en-US" dirty="0" smtClean="0"/>
          </a:p>
          <a:p>
            <a:pPr>
              <a:buFont typeface="Arial" charset="0"/>
              <a:buChar char="•"/>
            </a:pPr>
            <a:r>
              <a:rPr lang="en-US" dirty="0" smtClean="0"/>
              <a:t> Reliability of nodes: R(t) = e</a:t>
            </a:r>
            <a:r>
              <a:rPr lang="en-US" baseline="30000" dirty="0" smtClean="0"/>
              <a:t>-t/MTBF</a:t>
            </a:r>
            <a:r>
              <a:rPr lang="en-US" dirty="0" smtClean="0"/>
              <a:t> = e</a:t>
            </a:r>
            <a:r>
              <a:rPr lang="en-US" baseline="30000" dirty="0" smtClean="0"/>
              <a:t>-580/20000</a:t>
            </a:r>
            <a:r>
              <a:rPr lang="en-US" dirty="0" smtClean="0"/>
              <a:t> = </a:t>
            </a:r>
            <a:r>
              <a:rPr lang="nb-NO" dirty="0"/>
              <a:t>0.97142</a:t>
            </a:r>
            <a:endParaRPr lang="en-US" dirty="0" smtClean="0"/>
          </a:p>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691181599"/>
              </p:ext>
            </p:extLst>
          </p:nvPr>
        </p:nvGraphicFramePr>
        <p:xfrm>
          <a:off x="3404795" y="4184724"/>
          <a:ext cx="5443369" cy="1478280"/>
        </p:xfrm>
        <a:graphic>
          <a:graphicData uri="http://schemas.openxmlformats.org/drawingml/2006/table">
            <a:tbl>
              <a:tblPr firstRow="1" bandRow="1">
                <a:tableStyleId>{2D5ABB26-0587-4C30-8999-92F81FD0307C}</a:tableStyleId>
              </a:tblPr>
              <a:tblGrid>
                <a:gridCol w="2086983"/>
                <a:gridCol w="3356386"/>
              </a:tblGrid>
              <a:tr h="358986">
                <a:tc>
                  <a:txBody>
                    <a:bodyPr/>
                    <a:lstStyle/>
                    <a:p>
                      <a:r>
                        <a:rPr lang="en-US" b="1" dirty="0" smtClean="0"/>
                        <a:t>Number of replicas</a:t>
                      </a:r>
                      <a:endParaRPr lang="en-US" b="1" dirty="0"/>
                    </a:p>
                  </a:txBody>
                  <a:tcPr/>
                </a:tc>
                <a:tc>
                  <a:txBody>
                    <a:bodyPr/>
                    <a:lstStyle/>
                    <a:p>
                      <a:r>
                        <a:rPr lang="en-US" b="1" dirty="0" smtClean="0"/>
                        <a:t>Reliability</a:t>
                      </a:r>
                      <a:endParaRPr lang="en-US" b="1" dirty="0"/>
                    </a:p>
                  </a:txBody>
                  <a:tcPr/>
                </a:tc>
              </a:tr>
              <a:tr h="370840">
                <a:tc>
                  <a:txBody>
                    <a:bodyPr/>
                    <a:lstStyle/>
                    <a:p>
                      <a:r>
                        <a:rPr lang="en-US" dirty="0" smtClean="0"/>
                        <a:t>1</a:t>
                      </a:r>
                      <a:endParaRPr lang="en-US" dirty="0"/>
                    </a:p>
                  </a:txBody>
                  <a:tcPr/>
                </a:tc>
                <a:tc>
                  <a:txBody>
                    <a:bodyPr/>
                    <a:lstStyle/>
                    <a:p>
                      <a:r>
                        <a:rPr lang="en-US" dirty="0" smtClean="0"/>
                        <a:t>1 –</a:t>
                      </a:r>
                      <a:r>
                        <a:rPr lang="en-US" baseline="0" dirty="0" smtClean="0"/>
                        <a:t> (1 – R(t))</a:t>
                      </a:r>
                      <a:r>
                        <a:rPr lang="en-US" baseline="30000" dirty="0" smtClean="0"/>
                        <a:t>1</a:t>
                      </a:r>
                      <a:r>
                        <a:rPr lang="en-US" baseline="0" dirty="0" smtClean="0"/>
                        <a:t> = </a:t>
                      </a:r>
                      <a:r>
                        <a:rPr lang="nb-NO" baseline="0" dirty="0" smtClean="0"/>
                        <a:t>0.97142</a:t>
                      </a:r>
                      <a:endParaRPr lang="en-US" baseline="30000" dirty="0"/>
                    </a:p>
                  </a:txBody>
                  <a:tcPr/>
                </a:tc>
              </a:tr>
              <a:tr h="370840">
                <a:tc>
                  <a:txBody>
                    <a:bodyPr/>
                    <a:lstStyle/>
                    <a:p>
                      <a:r>
                        <a:rPr lang="en-US" dirty="0" smtClean="0"/>
                        <a:t>2</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1 –</a:t>
                      </a:r>
                      <a:r>
                        <a:rPr lang="en-US" baseline="0" dirty="0" smtClean="0"/>
                        <a:t> (1 – R(t))</a:t>
                      </a:r>
                      <a:r>
                        <a:rPr lang="en-US" baseline="30000" dirty="0" smtClean="0"/>
                        <a:t>2</a:t>
                      </a:r>
                      <a:r>
                        <a:rPr lang="en-US" baseline="0" dirty="0" smtClean="0"/>
                        <a:t> = </a:t>
                      </a:r>
                      <a:r>
                        <a:rPr lang="nb-NO" b="1" baseline="0" dirty="0" smtClean="0"/>
                        <a:t>0.99918</a:t>
                      </a:r>
                      <a:endParaRPr lang="en-US" b="1" baseline="30000" dirty="0" smtClean="0"/>
                    </a:p>
                  </a:txBody>
                  <a:tcPr/>
                </a:tc>
              </a:tr>
              <a:tr h="370840">
                <a:tc>
                  <a:txBody>
                    <a:bodyPr/>
                    <a:lstStyle/>
                    <a:p>
                      <a:r>
                        <a:rPr lang="en-US" dirty="0" smtClean="0"/>
                        <a:t>3</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1 –</a:t>
                      </a:r>
                      <a:r>
                        <a:rPr lang="en-US" baseline="0" dirty="0" smtClean="0"/>
                        <a:t> (1 – R(t))</a:t>
                      </a:r>
                      <a:r>
                        <a:rPr lang="en-US" baseline="30000" dirty="0" smtClean="0"/>
                        <a:t>3</a:t>
                      </a:r>
                      <a:r>
                        <a:rPr lang="en-US" baseline="0" dirty="0" smtClean="0"/>
                        <a:t> = </a:t>
                      </a:r>
                      <a:r>
                        <a:rPr lang="nb-NO" b="1" baseline="0" dirty="0" smtClean="0"/>
                        <a:t>0.99998</a:t>
                      </a:r>
                      <a:endParaRPr lang="en-US" b="1" baseline="30000" dirty="0" smtClean="0"/>
                    </a:p>
                  </a:txBody>
                  <a:tcPr/>
                </a:tc>
              </a:tr>
            </a:tbl>
          </a:graphicData>
        </a:graphic>
      </p:graphicFrame>
    </p:spTree>
    <p:extLst>
      <p:ext uri="{BB962C8B-B14F-4D97-AF65-F5344CB8AC3E}">
        <p14:creationId xmlns:p14="http://schemas.microsoft.com/office/powerpoint/2010/main" val="779617847"/>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769262" y="1846263"/>
            <a:ext cx="8713802" cy="4022725"/>
          </a:xfrm>
        </p:spPr>
      </p:pic>
    </p:spTree>
    <p:extLst>
      <p:ext uri="{BB962C8B-B14F-4D97-AF65-F5344CB8AC3E}">
        <p14:creationId xmlns:p14="http://schemas.microsoft.com/office/powerpoint/2010/main" val="1517789709"/>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Optimal number of replicas</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 Two Calvin runtimes per server</a:t>
            </a:r>
          </a:p>
          <a:p>
            <a:pPr>
              <a:buFont typeface="Arial" charset="0"/>
              <a:buChar char="•"/>
            </a:pPr>
            <a:r>
              <a:rPr lang="en-US" dirty="0" smtClean="0"/>
              <a:t> MTBFs varied</a:t>
            </a:r>
          </a:p>
          <a:p>
            <a:pPr>
              <a:buFont typeface="Arial" charset="0"/>
              <a:buChar char="•"/>
            </a:pPr>
            <a:r>
              <a:rPr lang="en-US" dirty="0" smtClean="0"/>
              <a:t> Required </a:t>
            </a:r>
            <a:r>
              <a:rPr lang="en-US" dirty="0"/>
              <a:t>reliability: </a:t>
            </a:r>
            <a:r>
              <a:rPr lang="en-US" dirty="0" smtClean="0"/>
              <a:t>0.999</a:t>
            </a:r>
          </a:p>
          <a:p>
            <a:pPr>
              <a:buFont typeface="Arial" charset="0"/>
              <a:buChar char="•"/>
            </a:pPr>
            <a:r>
              <a:rPr lang="en-US" dirty="0"/>
              <a:t>Average time </a:t>
            </a:r>
            <a:r>
              <a:rPr lang="en-US" i="1" dirty="0"/>
              <a:t>t</a:t>
            </a:r>
            <a:r>
              <a:rPr lang="en-US" dirty="0"/>
              <a:t>: </a:t>
            </a:r>
            <a:r>
              <a:rPr lang="en-US" dirty="0" smtClean="0"/>
              <a:t>600 </a:t>
            </a:r>
            <a:r>
              <a:rPr lang="en-US" dirty="0" err="1" smtClean="0"/>
              <a:t>ms</a:t>
            </a:r>
            <a:endParaRPr lang="en-US" dirty="0" smtClean="0"/>
          </a:p>
          <a:p>
            <a:pPr>
              <a:buFont typeface="Arial" charset="0"/>
              <a:buChar char="•"/>
            </a:pPr>
            <a:r>
              <a:rPr lang="en-US" dirty="0" smtClean="0"/>
              <a:t>Reliability of nodes:</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1724927196"/>
              </p:ext>
            </p:extLst>
          </p:nvPr>
        </p:nvGraphicFramePr>
        <p:xfrm>
          <a:off x="1097280" y="4058297"/>
          <a:ext cx="4706471" cy="1510554"/>
        </p:xfrm>
        <a:graphic>
          <a:graphicData uri="http://schemas.openxmlformats.org/drawingml/2006/table">
            <a:tbl>
              <a:tblPr firstRow="1" bandRow="1">
                <a:tableStyleId>{2D5ABB26-0587-4C30-8999-92F81FD0307C}</a:tableStyleId>
              </a:tblPr>
              <a:tblGrid>
                <a:gridCol w="745005"/>
                <a:gridCol w="3961466"/>
              </a:tblGrid>
              <a:tr h="398034">
                <a:tc>
                  <a:txBody>
                    <a:bodyPr/>
                    <a:lstStyle/>
                    <a:p>
                      <a:r>
                        <a:rPr lang="en-US" b="1" dirty="0" smtClean="0"/>
                        <a:t>MTBF</a:t>
                      </a:r>
                      <a:endParaRPr lang="en-US" b="1" dirty="0"/>
                    </a:p>
                  </a:txBody>
                  <a:tcPr/>
                </a:tc>
                <a:tc>
                  <a:txBody>
                    <a:bodyPr/>
                    <a:lstStyle/>
                    <a:p>
                      <a:r>
                        <a:rPr lang="en-US" b="1" dirty="0" smtClean="0"/>
                        <a:t>Reliability</a:t>
                      </a:r>
                      <a:endParaRPr lang="en-US" b="1" dirty="0"/>
                    </a:p>
                  </a:txBody>
                  <a:tcPr/>
                </a:tc>
              </a:tr>
              <a:tr h="370840">
                <a:tc>
                  <a:txBody>
                    <a:bodyPr/>
                    <a:lstStyle/>
                    <a:p>
                      <a:r>
                        <a:rPr lang="en-US" dirty="0" smtClean="0"/>
                        <a:t>7.5</a:t>
                      </a:r>
                      <a:endParaRPr lang="en-US" dirty="0"/>
                    </a:p>
                  </a:txBody>
                  <a:tcPr/>
                </a:tc>
                <a:tc>
                  <a:txBody>
                    <a:bodyPr/>
                    <a:lstStyle/>
                    <a:p>
                      <a:pPr>
                        <a:buFont typeface="Arial" charset="0"/>
                        <a:buNone/>
                      </a:pPr>
                      <a:r>
                        <a:rPr lang="en-US" dirty="0" smtClean="0"/>
                        <a:t>R(t) = e</a:t>
                      </a:r>
                      <a:r>
                        <a:rPr lang="en-US" baseline="30000" dirty="0" smtClean="0"/>
                        <a:t>-t/MTBF</a:t>
                      </a:r>
                      <a:r>
                        <a:rPr lang="en-US" dirty="0" smtClean="0"/>
                        <a:t> = e</a:t>
                      </a:r>
                      <a:r>
                        <a:rPr lang="en-US" baseline="30000" dirty="0" smtClean="0"/>
                        <a:t>-600/7500</a:t>
                      </a:r>
                      <a:r>
                        <a:rPr lang="en-US" dirty="0" smtClean="0"/>
                        <a:t> = </a:t>
                      </a:r>
                      <a:r>
                        <a:rPr lang="hr-HR" dirty="0" smtClean="0"/>
                        <a:t>0.92312</a:t>
                      </a:r>
                      <a:endParaRPr lang="en-US" dirty="0" smtClean="0"/>
                    </a:p>
                  </a:txBody>
                  <a:tcPr/>
                </a:tc>
              </a:tr>
              <a:tr h="370840">
                <a:tc>
                  <a:txBody>
                    <a:bodyPr/>
                    <a:lstStyle/>
                    <a:p>
                      <a:r>
                        <a:rPr lang="en-US" dirty="0" smtClean="0"/>
                        <a:t>15</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R(t) = e</a:t>
                      </a:r>
                      <a:r>
                        <a:rPr lang="en-US" baseline="30000" dirty="0" smtClean="0"/>
                        <a:t>-t/MTBF</a:t>
                      </a:r>
                      <a:r>
                        <a:rPr lang="en-US" dirty="0" smtClean="0"/>
                        <a:t> = e</a:t>
                      </a:r>
                      <a:r>
                        <a:rPr lang="en-US" baseline="30000" dirty="0" smtClean="0"/>
                        <a:t>-600/15000</a:t>
                      </a:r>
                      <a:r>
                        <a:rPr lang="en-US" dirty="0" smtClean="0"/>
                        <a:t> = </a:t>
                      </a:r>
                      <a:r>
                        <a:rPr lang="is-IS" dirty="0" smtClean="0"/>
                        <a:t>0.96079</a:t>
                      </a:r>
                      <a:endParaRPr lang="en-US" b="1" baseline="30000" dirty="0" smtClean="0"/>
                    </a:p>
                  </a:txBody>
                  <a:tcPr/>
                </a:tc>
              </a:tr>
              <a:tr h="370840">
                <a:tc>
                  <a:txBody>
                    <a:bodyPr/>
                    <a:lstStyle/>
                    <a:p>
                      <a:r>
                        <a:rPr lang="en-US" dirty="0" smtClean="0"/>
                        <a:t>40</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R(t) = e</a:t>
                      </a:r>
                      <a:r>
                        <a:rPr lang="en-US" baseline="30000" dirty="0" smtClean="0"/>
                        <a:t>-t/MTBF</a:t>
                      </a:r>
                      <a:r>
                        <a:rPr lang="en-US" dirty="0" smtClean="0"/>
                        <a:t> = e</a:t>
                      </a:r>
                      <a:r>
                        <a:rPr lang="en-US" baseline="30000" dirty="0" smtClean="0"/>
                        <a:t>-600/40000</a:t>
                      </a:r>
                      <a:r>
                        <a:rPr lang="en-US" dirty="0" smtClean="0"/>
                        <a:t> = </a:t>
                      </a:r>
                      <a:r>
                        <a:rPr lang="nb-NO" dirty="0" smtClean="0"/>
                        <a:t>0.98511</a:t>
                      </a:r>
                      <a:endParaRPr lang="en-US" baseline="30000" dirty="0" smtClean="0"/>
                    </a:p>
                  </a:txBody>
                  <a:tcPr/>
                </a:tc>
              </a:tr>
            </a:tbl>
          </a:graphicData>
        </a:graphic>
      </p:graphicFrame>
      <p:graphicFrame>
        <p:nvGraphicFramePr>
          <p:cNvPr id="4" name="Table 3"/>
          <p:cNvGraphicFramePr>
            <a:graphicFrameLocks noGrp="1"/>
          </p:cNvGraphicFramePr>
          <p:nvPr>
            <p:extLst>
              <p:ext uri="{D42A27DB-BD31-4B8C-83A1-F6EECF244321}">
                <p14:modId xmlns:p14="http://schemas.microsoft.com/office/powerpoint/2010/main" val="85816186"/>
              </p:ext>
            </p:extLst>
          </p:nvPr>
        </p:nvGraphicFramePr>
        <p:xfrm>
          <a:off x="7808857" y="1817794"/>
          <a:ext cx="3572734" cy="4079240"/>
        </p:xfrm>
        <a:graphic>
          <a:graphicData uri="http://schemas.openxmlformats.org/drawingml/2006/table">
            <a:tbl>
              <a:tblPr firstRow="1" bandRow="1">
                <a:tableStyleId>{2D5ABB26-0587-4C30-8999-92F81FD0307C}</a:tableStyleId>
              </a:tblPr>
              <a:tblGrid>
                <a:gridCol w="1786367"/>
                <a:gridCol w="1786367"/>
              </a:tblGrid>
              <a:tr h="370840">
                <a:tc>
                  <a:txBody>
                    <a:bodyPr/>
                    <a:lstStyle/>
                    <a:p>
                      <a:r>
                        <a:rPr lang="en-US" b="1" dirty="0" smtClean="0"/>
                        <a:t>Runtime</a:t>
                      </a:r>
                      <a:endParaRPr lang="en-US" b="1" dirty="0"/>
                    </a:p>
                  </a:txBody>
                  <a:tcPr/>
                </a:tc>
                <a:tc>
                  <a:txBody>
                    <a:bodyPr/>
                    <a:lstStyle/>
                    <a:p>
                      <a:r>
                        <a:rPr lang="en-US" b="1" dirty="0" smtClean="0"/>
                        <a:t>MTBF (s)</a:t>
                      </a:r>
                      <a:endParaRPr lang="en-US" b="1" dirty="0"/>
                    </a:p>
                  </a:txBody>
                  <a:tcPr/>
                </a:tc>
              </a:tr>
              <a:tr h="370840">
                <a:tc>
                  <a:txBody>
                    <a:bodyPr/>
                    <a:lstStyle/>
                    <a:p>
                      <a:r>
                        <a:rPr lang="en-US" dirty="0" smtClean="0"/>
                        <a:t>dave</a:t>
                      </a:r>
                      <a:r>
                        <a:rPr lang="en-US" baseline="-25000" dirty="0" smtClean="0"/>
                        <a:t>1</a:t>
                      </a:r>
                      <a:endParaRPr lang="en-US" baseline="-25000" dirty="0"/>
                    </a:p>
                  </a:txBody>
                  <a:tcPr/>
                </a:tc>
                <a:tc>
                  <a:txBody>
                    <a:bodyPr/>
                    <a:lstStyle/>
                    <a:p>
                      <a:r>
                        <a:rPr lang="en-US" dirty="0" smtClean="0"/>
                        <a:t>7.5</a:t>
                      </a:r>
                      <a:endParaRPr lang="en-US" dirty="0"/>
                    </a:p>
                  </a:txBody>
                  <a:tcPr/>
                </a:tc>
              </a:tr>
              <a:tr h="370840">
                <a:tc>
                  <a:txBody>
                    <a:bodyPr/>
                    <a:lstStyle/>
                    <a:p>
                      <a:r>
                        <a:rPr lang="en-US" dirty="0" smtClean="0"/>
                        <a:t>dave</a:t>
                      </a:r>
                      <a:r>
                        <a:rPr lang="en-US" baseline="-25000" dirty="0" smtClean="0"/>
                        <a:t>2</a:t>
                      </a:r>
                      <a:endParaRPr lang="en-US" dirty="0"/>
                    </a:p>
                  </a:txBody>
                  <a:tcPr/>
                </a:tc>
                <a:tc>
                  <a:txBody>
                    <a:bodyPr/>
                    <a:lstStyle/>
                    <a:p>
                      <a:r>
                        <a:rPr lang="en-US" dirty="0" smtClean="0"/>
                        <a:t>7.5</a:t>
                      </a:r>
                      <a:endParaRPr lang="en-US" dirty="0"/>
                    </a:p>
                  </a:txBody>
                  <a:tcPr/>
                </a:tc>
              </a:tr>
              <a:tr h="370840">
                <a:tc>
                  <a:txBody>
                    <a:bodyPr/>
                    <a:lstStyle/>
                    <a:p>
                      <a:r>
                        <a:rPr lang="en-US" dirty="0" smtClean="0"/>
                        <a:t>tim</a:t>
                      </a:r>
                      <a:r>
                        <a:rPr lang="en-US" baseline="-25000" dirty="0" smtClean="0"/>
                        <a:t>1</a:t>
                      </a:r>
                      <a:endParaRPr lang="en-US" dirty="0"/>
                    </a:p>
                  </a:txBody>
                  <a:tcPr/>
                </a:tc>
                <a:tc>
                  <a:txBody>
                    <a:bodyPr/>
                    <a:lstStyle/>
                    <a:p>
                      <a:r>
                        <a:rPr lang="en-US" dirty="0" smtClean="0"/>
                        <a:t>7.5</a:t>
                      </a:r>
                      <a:endParaRPr lang="en-US" dirty="0"/>
                    </a:p>
                  </a:txBody>
                  <a:tcPr/>
                </a:tc>
              </a:tr>
              <a:tr h="370840">
                <a:tc>
                  <a:txBody>
                    <a:bodyPr/>
                    <a:lstStyle/>
                    <a:p>
                      <a:r>
                        <a:rPr lang="en-US" dirty="0" smtClean="0"/>
                        <a:t>tim</a:t>
                      </a:r>
                      <a:r>
                        <a:rPr lang="en-US" baseline="-25000" dirty="0" smtClean="0"/>
                        <a:t>2</a:t>
                      </a:r>
                      <a:endParaRPr lang="en-US" dirty="0"/>
                    </a:p>
                  </a:txBody>
                  <a:tcPr/>
                </a:tc>
                <a:tc>
                  <a:txBody>
                    <a:bodyPr/>
                    <a:lstStyle/>
                    <a:p>
                      <a:r>
                        <a:rPr lang="en-US" dirty="0" smtClean="0"/>
                        <a:t>7.5</a:t>
                      </a:r>
                      <a:endParaRPr lang="en-US" dirty="0"/>
                    </a:p>
                  </a:txBody>
                  <a:tcPr/>
                </a:tc>
              </a:tr>
              <a:tr h="370840">
                <a:tc>
                  <a:txBody>
                    <a:bodyPr/>
                    <a:lstStyle/>
                    <a:p>
                      <a:r>
                        <a:rPr lang="en-US" dirty="0" smtClean="0"/>
                        <a:t>kevin</a:t>
                      </a:r>
                      <a:r>
                        <a:rPr lang="en-US" baseline="-25000" dirty="0" smtClean="0"/>
                        <a:t>1</a:t>
                      </a:r>
                      <a:endParaRPr lang="en-US" dirty="0"/>
                    </a:p>
                  </a:txBody>
                  <a:tcPr/>
                </a:tc>
                <a:tc>
                  <a:txBody>
                    <a:bodyPr/>
                    <a:lstStyle/>
                    <a:p>
                      <a:r>
                        <a:rPr lang="en-US" dirty="0" smtClean="0"/>
                        <a:t>15</a:t>
                      </a:r>
                      <a:endParaRPr lang="en-US" dirty="0"/>
                    </a:p>
                  </a:txBody>
                  <a:tcPr/>
                </a:tc>
              </a:tr>
              <a:tr h="370840">
                <a:tc>
                  <a:txBody>
                    <a:bodyPr/>
                    <a:lstStyle/>
                    <a:p>
                      <a:r>
                        <a:rPr lang="en-US" dirty="0" smtClean="0"/>
                        <a:t>kevin</a:t>
                      </a:r>
                      <a:r>
                        <a:rPr lang="en-US" baseline="-25000" dirty="0" smtClean="0"/>
                        <a:t>2</a:t>
                      </a:r>
                      <a:endParaRPr lang="en-US" dirty="0"/>
                    </a:p>
                  </a:txBody>
                  <a:tcPr/>
                </a:tc>
                <a:tc>
                  <a:txBody>
                    <a:bodyPr/>
                    <a:lstStyle/>
                    <a:p>
                      <a:r>
                        <a:rPr lang="en-US" dirty="0" smtClean="0"/>
                        <a:t>15</a:t>
                      </a:r>
                      <a:endParaRPr lang="en-US" dirty="0"/>
                    </a:p>
                  </a:txBody>
                  <a:tcPr/>
                </a:tc>
              </a:tr>
              <a:tr h="370840">
                <a:tc>
                  <a:txBody>
                    <a:bodyPr/>
                    <a:lstStyle/>
                    <a:p>
                      <a:r>
                        <a:rPr lang="en-US" dirty="0" smtClean="0"/>
                        <a:t>mark</a:t>
                      </a:r>
                      <a:r>
                        <a:rPr lang="en-US" baseline="-25000" dirty="0" smtClean="0"/>
                        <a:t>1</a:t>
                      </a:r>
                      <a:endParaRPr lang="en-US" dirty="0"/>
                    </a:p>
                  </a:txBody>
                  <a:tcPr/>
                </a:tc>
                <a:tc>
                  <a:txBody>
                    <a:bodyPr/>
                    <a:lstStyle/>
                    <a:p>
                      <a:r>
                        <a:rPr lang="en-US" dirty="0" smtClean="0"/>
                        <a:t>15</a:t>
                      </a:r>
                      <a:endParaRPr lang="en-US" dirty="0"/>
                    </a:p>
                  </a:txBody>
                  <a:tcPr/>
                </a:tc>
              </a:tr>
              <a:tr h="370840">
                <a:tc>
                  <a:txBody>
                    <a:bodyPr/>
                    <a:lstStyle/>
                    <a:p>
                      <a:r>
                        <a:rPr lang="en-US" dirty="0" smtClean="0"/>
                        <a:t>mark</a:t>
                      </a:r>
                      <a:r>
                        <a:rPr lang="en-US" baseline="-25000" dirty="0" smtClean="0"/>
                        <a:t>2</a:t>
                      </a:r>
                      <a:endParaRPr lang="en-US" dirty="0"/>
                    </a:p>
                  </a:txBody>
                  <a:tcPr/>
                </a:tc>
                <a:tc>
                  <a:txBody>
                    <a:bodyPr/>
                    <a:lstStyle/>
                    <a:p>
                      <a:r>
                        <a:rPr lang="en-US" dirty="0" smtClean="0"/>
                        <a:t>40</a:t>
                      </a:r>
                      <a:endParaRPr lang="en-US" dirty="0"/>
                    </a:p>
                  </a:txBody>
                  <a:tcPr/>
                </a:tc>
              </a:tr>
              <a:tr h="370840">
                <a:tc>
                  <a:txBody>
                    <a:bodyPr/>
                    <a:lstStyle/>
                    <a:p>
                      <a:r>
                        <a:rPr lang="en-US" dirty="0" smtClean="0"/>
                        <a:t>jerry</a:t>
                      </a:r>
                      <a:r>
                        <a:rPr lang="en-US" baseline="-25000" dirty="0" smtClean="0"/>
                        <a:t>1</a:t>
                      </a:r>
                      <a:endParaRPr lang="en-US" dirty="0"/>
                    </a:p>
                  </a:txBody>
                  <a:tcPr/>
                </a:tc>
                <a:tc>
                  <a:txBody>
                    <a:bodyPr/>
                    <a:lstStyle/>
                    <a:p>
                      <a:r>
                        <a:rPr lang="en-US" dirty="0" smtClean="0"/>
                        <a:t>40</a:t>
                      </a:r>
                      <a:endParaRPr lang="en-US" dirty="0"/>
                    </a:p>
                  </a:txBody>
                  <a:tcPr/>
                </a:tc>
              </a:tr>
              <a:tr h="370840">
                <a:tc>
                  <a:txBody>
                    <a:bodyPr/>
                    <a:lstStyle/>
                    <a:p>
                      <a:r>
                        <a:rPr lang="en-US" dirty="0" smtClean="0"/>
                        <a:t>jerry</a:t>
                      </a:r>
                      <a:r>
                        <a:rPr lang="en-US" baseline="-25000" dirty="0" smtClean="0"/>
                        <a:t>2</a:t>
                      </a:r>
                      <a:endParaRPr lang="en-US" dirty="0"/>
                    </a:p>
                  </a:txBody>
                  <a:tcPr/>
                </a:tc>
                <a:tc>
                  <a:txBody>
                    <a:bodyPr/>
                    <a:lstStyle/>
                    <a:p>
                      <a:r>
                        <a:rPr lang="en-US" dirty="0" smtClean="0"/>
                        <a:t>40</a:t>
                      </a:r>
                      <a:endParaRPr lang="en-US" dirty="0"/>
                    </a:p>
                  </a:txBody>
                  <a:tcPr/>
                </a:tc>
              </a:tr>
            </a:tbl>
          </a:graphicData>
        </a:graphic>
      </p:graphicFrame>
    </p:spTree>
    <p:extLst>
      <p:ext uri="{BB962C8B-B14F-4D97-AF65-F5344CB8AC3E}">
        <p14:creationId xmlns:p14="http://schemas.microsoft.com/office/powerpoint/2010/main" val="962439253"/>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Optimal number of </a:t>
            </a:r>
            <a:r>
              <a:rPr lang="en-US" dirty="0" smtClean="0"/>
              <a:t>replicas cont’d.</a:t>
            </a:r>
            <a:endParaRPr lang="en-US" dirty="0"/>
          </a:p>
        </p:txBody>
      </p:sp>
      <p:sp>
        <p:nvSpPr>
          <p:cNvPr id="3" name="Content Placeholder 2"/>
          <p:cNvSpPr>
            <a:spLocks noGrp="1"/>
          </p:cNvSpPr>
          <p:nvPr>
            <p:ph idx="1"/>
          </p:nvPr>
        </p:nvSpPr>
        <p:spPr/>
        <p:txBody>
          <a:bodyPr/>
          <a:lstStyle/>
          <a:p>
            <a:pPr marL="0" indent="0">
              <a:buNone/>
            </a:pPr>
            <a:r>
              <a:rPr lang="en-US" dirty="0" smtClean="0"/>
              <a:t>Reliability:</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493771400"/>
              </p:ext>
            </p:extLst>
          </p:nvPr>
        </p:nvGraphicFramePr>
        <p:xfrm>
          <a:off x="1097280" y="2283286"/>
          <a:ext cx="9692640" cy="3633994"/>
        </p:xfrm>
        <a:graphic>
          <a:graphicData uri="http://schemas.openxmlformats.org/drawingml/2006/table">
            <a:tbl>
              <a:tblPr firstRow="1" bandRow="1">
                <a:tableStyleId>{2D5ABB26-0587-4C30-8999-92F81FD0307C}</a:tableStyleId>
              </a:tblPr>
              <a:tblGrid>
                <a:gridCol w="2259106"/>
                <a:gridCol w="3017824"/>
                <a:gridCol w="4415710"/>
              </a:tblGrid>
              <a:tr h="39803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Number of replicas</a:t>
                      </a:r>
                    </a:p>
                  </a:txBody>
                  <a:tcPr/>
                </a:tc>
                <a:tc>
                  <a:txBody>
                    <a:bodyPr/>
                    <a:lstStyle/>
                    <a:p>
                      <a:r>
                        <a:rPr lang="en-US" b="1" dirty="0" smtClean="0"/>
                        <a:t>Nodes</a:t>
                      </a:r>
                      <a:endParaRPr lang="en-US" b="1" dirty="0"/>
                    </a:p>
                  </a:txBody>
                  <a:tcPr/>
                </a:tc>
                <a:tc>
                  <a:txBody>
                    <a:bodyPr/>
                    <a:lstStyle/>
                    <a:p>
                      <a:r>
                        <a:rPr lang="en-US" b="1" dirty="0" smtClean="0"/>
                        <a:t>Reliability</a:t>
                      </a:r>
                      <a:endParaRPr lang="en-US" b="1"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2 * MTBF(7.5)</a:t>
                      </a:r>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charset="0"/>
                        <a:buNone/>
                        <a:tabLst/>
                        <a:defRPr/>
                      </a:pPr>
                      <a:r>
                        <a:rPr lang="en-US" dirty="0" smtClean="0"/>
                        <a:t>1 –</a:t>
                      </a:r>
                      <a:r>
                        <a:rPr lang="en-US" baseline="0" dirty="0" smtClean="0"/>
                        <a:t> (1 – R</a:t>
                      </a:r>
                      <a:r>
                        <a:rPr lang="en-US" baseline="-25000" dirty="0" smtClean="0"/>
                        <a:t>7.5</a:t>
                      </a:r>
                      <a:r>
                        <a:rPr lang="en-US" baseline="0" dirty="0" smtClean="0"/>
                        <a:t>(t))</a:t>
                      </a:r>
                      <a:r>
                        <a:rPr lang="en-US" baseline="30000" dirty="0" smtClean="0"/>
                        <a:t>2</a:t>
                      </a:r>
                      <a:r>
                        <a:rPr lang="sv-SE" baseline="0" dirty="0" smtClean="0"/>
                        <a:t> = </a:t>
                      </a:r>
                      <a:r>
                        <a:rPr lang="hr-HR" baseline="0" dirty="0" smtClean="0"/>
                        <a:t>0.99409</a:t>
                      </a:r>
                      <a:endParaRPr lang="en-US" dirty="0" smtClean="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3 * MTBF(7.5)</a:t>
                      </a:r>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charset="0"/>
                        <a:buNone/>
                        <a:tabLst/>
                        <a:defRPr/>
                      </a:pPr>
                      <a:r>
                        <a:rPr lang="en-US" dirty="0" smtClean="0"/>
                        <a:t>1 –</a:t>
                      </a:r>
                      <a:r>
                        <a:rPr lang="en-US" baseline="0" dirty="0" smtClean="0"/>
                        <a:t> (1 – R</a:t>
                      </a:r>
                      <a:r>
                        <a:rPr lang="en-US" baseline="-25000" dirty="0" smtClean="0"/>
                        <a:t>7.5</a:t>
                      </a:r>
                      <a:r>
                        <a:rPr lang="en-US" baseline="0" dirty="0" smtClean="0"/>
                        <a:t>(t))</a:t>
                      </a:r>
                      <a:r>
                        <a:rPr lang="en-US" baseline="30000" dirty="0" smtClean="0"/>
                        <a:t>3</a:t>
                      </a:r>
                      <a:r>
                        <a:rPr lang="sv-SE" baseline="0" dirty="0" smtClean="0"/>
                        <a:t> = </a:t>
                      </a:r>
                      <a:r>
                        <a:rPr lang="nb-NO" b="1" baseline="0" dirty="0" smtClean="0"/>
                        <a:t>0.99955</a:t>
                      </a:r>
                      <a:endParaRPr lang="en-US" b="1" dirty="0" smtClean="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2 * MTBF(15)</a:t>
                      </a:r>
                    </a:p>
                  </a:txBody>
                  <a:tcPr/>
                </a:tc>
                <a:tc>
                  <a:txBody>
                    <a:bodyPr/>
                    <a:lstStyle/>
                    <a:p>
                      <a:pPr>
                        <a:buFont typeface="Arial" charset="0"/>
                        <a:buNone/>
                      </a:pPr>
                      <a:r>
                        <a:rPr lang="en-US" dirty="0" smtClean="0"/>
                        <a:t>1 –</a:t>
                      </a:r>
                      <a:r>
                        <a:rPr lang="en-US" baseline="0" dirty="0" smtClean="0"/>
                        <a:t> (1 – R</a:t>
                      </a:r>
                      <a:r>
                        <a:rPr lang="en-US" baseline="-25000" dirty="0" smtClean="0"/>
                        <a:t>15</a:t>
                      </a:r>
                      <a:r>
                        <a:rPr lang="en-US" baseline="0" dirty="0" smtClean="0"/>
                        <a:t>(t))</a:t>
                      </a:r>
                      <a:r>
                        <a:rPr lang="en-US" baseline="30000" dirty="0" smtClean="0"/>
                        <a:t>2</a:t>
                      </a:r>
                      <a:r>
                        <a:rPr lang="sv-SE" baseline="0" dirty="0" smtClean="0"/>
                        <a:t> = </a:t>
                      </a:r>
                      <a:r>
                        <a:rPr lang="nb-NO" baseline="0" dirty="0" smtClean="0"/>
                        <a:t>0.99846</a:t>
                      </a:r>
                      <a:endParaRPr lang="en-US" b="1" dirty="0" smtClean="0"/>
                    </a:p>
                  </a:txBody>
                  <a:tcPr/>
                </a:tc>
              </a:tr>
              <a:tr h="370840">
                <a:tc>
                  <a:txBody>
                    <a:bodyPr/>
                    <a:lstStyle/>
                    <a:p>
                      <a:r>
                        <a:rPr lang="en-US" b="1" dirty="0" smtClean="0"/>
                        <a:t>3</a:t>
                      </a:r>
                      <a:endParaRPr lang="en-US" b="1" dirty="0"/>
                    </a:p>
                  </a:txBody>
                  <a:tcPr/>
                </a:tc>
                <a:tc>
                  <a:txBody>
                    <a:bodyPr/>
                    <a:lstStyle/>
                    <a:p>
                      <a:r>
                        <a:rPr lang="en-US" dirty="0" smtClean="0"/>
                        <a:t>3 * MTBF(15</a:t>
                      </a:r>
                      <a:r>
                        <a:rPr lang="en-US" baseline="0" dirty="0" smtClean="0"/>
                        <a:t>)</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charset="0"/>
                        <a:buNone/>
                        <a:tabLst/>
                        <a:defRPr/>
                      </a:pPr>
                      <a:r>
                        <a:rPr lang="en-US" dirty="0" smtClean="0"/>
                        <a:t>1 –</a:t>
                      </a:r>
                      <a:r>
                        <a:rPr lang="en-US" baseline="0" dirty="0" smtClean="0"/>
                        <a:t> (1 – R</a:t>
                      </a:r>
                      <a:r>
                        <a:rPr lang="en-US" baseline="-25000" dirty="0" smtClean="0"/>
                        <a:t>15</a:t>
                      </a:r>
                      <a:r>
                        <a:rPr lang="en-US" baseline="0" dirty="0" smtClean="0"/>
                        <a:t>(t))</a:t>
                      </a:r>
                      <a:r>
                        <a:rPr lang="en-US" baseline="30000" dirty="0" smtClean="0"/>
                        <a:t>3</a:t>
                      </a:r>
                      <a:r>
                        <a:rPr lang="en-US" baseline="0" dirty="0" smtClean="0"/>
                        <a:t> = </a:t>
                      </a:r>
                      <a:r>
                        <a:rPr lang="it-IT" b="1" baseline="0" dirty="0" smtClean="0"/>
                        <a:t>0.99994</a:t>
                      </a:r>
                      <a:endParaRPr lang="en-US" b="1" dirty="0" smtClean="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1</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1 * MTBF(40</a:t>
                      </a:r>
                      <a:r>
                        <a:rPr lang="en-US" baseline="0" dirty="0" smtClean="0"/>
                        <a:t>)</a:t>
                      </a:r>
                      <a:endParaRPr lang="en-US" dirty="0" smtClean="0"/>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charset="0"/>
                        <a:buNone/>
                        <a:tabLst/>
                        <a:defRPr/>
                      </a:pPr>
                      <a:r>
                        <a:rPr lang="en-US" dirty="0" smtClean="0"/>
                        <a:t>1 –</a:t>
                      </a:r>
                      <a:r>
                        <a:rPr lang="en-US" baseline="0" dirty="0" smtClean="0"/>
                        <a:t> (1 – R</a:t>
                      </a:r>
                      <a:r>
                        <a:rPr lang="en-US" baseline="-25000" dirty="0" smtClean="0"/>
                        <a:t>40</a:t>
                      </a:r>
                      <a:r>
                        <a:rPr lang="en-US" baseline="0" dirty="0" smtClean="0"/>
                        <a:t>(t)) = </a:t>
                      </a:r>
                      <a:r>
                        <a:rPr lang="nb-NO" baseline="0" dirty="0" smtClean="0"/>
                        <a:t>0.98511</a:t>
                      </a:r>
                      <a:endParaRPr lang="en-US" b="1" dirty="0" smtClean="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2 * MTBF(40)</a:t>
                      </a:r>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charset="0"/>
                        <a:buNone/>
                        <a:tabLst/>
                        <a:defRPr/>
                      </a:pPr>
                      <a:r>
                        <a:rPr lang="en-US" dirty="0" smtClean="0"/>
                        <a:t>1 –</a:t>
                      </a:r>
                      <a:r>
                        <a:rPr lang="en-US" baseline="0" dirty="0" smtClean="0"/>
                        <a:t> (1 – R</a:t>
                      </a:r>
                      <a:r>
                        <a:rPr lang="en-US" baseline="-25000" dirty="0" smtClean="0"/>
                        <a:t>40</a:t>
                      </a:r>
                      <a:r>
                        <a:rPr lang="en-US" baseline="0" dirty="0" smtClean="0"/>
                        <a:t>(t))</a:t>
                      </a:r>
                      <a:r>
                        <a:rPr lang="en-US" baseline="30000" dirty="0" smtClean="0"/>
                        <a:t>2</a:t>
                      </a:r>
                      <a:r>
                        <a:rPr lang="en-US" baseline="0" dirty="0" smtClean="0"/>
                        <a:t> = </a:t>
                      </a:r>
                      <a:r>
                        <a:rPr lang="nb-NO" b="1" baseline="0" dirty="0" smtClean="0"/>
                        <a:t>0.99978</a:t>
                      </a:r>
                      <a:endParaRPr lang="en-US" b="1" dirty="0" smtClean="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1 * MTBF(15) + 2 * MTBF(7.5)</a:t>
                      </a:r>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charset="0"/>
                        <a:buNone/>
                        <a:tabLst/>
                        <a:defRPr/>
                      </a:pPr>
                      <a:r>
                        <a:rPr lang="en-US" dirty="0" smtClean="0"/>
                        <a:t>1 –</a:t>
                      </a:r>
                      <a:r>
                        <a:rPr lang="en-US" baseline="0" dirty="0" smtClean="0"/>
                        <a:t> (1 – R</a:t>
                      </a:r>
                      <a:r>
                        <a:rPr lang="en-US" baseline="-25000" dirty="0" smtClean="0"/>
                        <a:t>15</a:t>
                      </a:r>
                      <a:r>
                        <a:rPr lang="en-US" baseline="0" dirty="0" smtClean="0"/>
                        <a:t>(t))</a:t>
                      </a:r>
                      <a:r>
                        <a:rPr lang="sv-SE" baseline="0" dirty="0" smtClean="0"/>
                        <a:t> * </a:t>
                      </a:r>
                      <a:r>
                        <a:rPr lang="en-US" baseline="0" dirty="0" smtClean="0"/>
                        <a:t>(1 – R</a:t>
                      </a:r>
                      <a:r>
                        <a:rPr lang="en-US" baseline="-25000" dirty="0" smtClean="0"/>
                        <a:t>7.5</a:t>
                      </a:r>
                      <a:r>
                        <a:rPr lang="en-US" baseline="0" dirty="0" smtClean="0"/>
                        <a:t>(t))</a:t>
                      </a:r>
                      <a:r>
                        <a:rPr lang="en-US" baseline="30000" dirty="0" smtClean="0"/>
                        <a:t> 2</a:t>
                      </a:r>
                      <a:r>
                        <a:rPr lang="en-US" baseline="0" dirty="0" smtClean="0"/>
                        <a:t> </a:t>
                      </a:r>
                      <a:r>
                        <a:rPr lang="sv-SE" baseline="0" dirty="0" smtClean="0"/>
                        <a:t>= </a:t>
                      </a:r>
                      <a:r>
                        <a:rPr lang="nb-NO" b="1" baseline="0" dirty="0" smtClean="0"/>
                        <a:t>0.99977</a:t>
                      </a:r>
                      <a:endParaRPr lang="en-US" b="1" dirty="0" smtClean="0"/>
                    </a:p>
                  </a:txBody>
                  <a:tcPr/>
                </a:tc>
              </a:tr>
              <a:tr h="370840">
                <a:tc>
                  <a:txBody>
                    <a:bodyPr/>
                    <a:lstStyle/>
                    <a:p>
                      <a:r>
                        <a:rPr lang="en-US" b="1" dirty="0" smtClean="0"/>
                        <a:t>3</a:t>
                      </a:r>
                      <a:endParaRPr lang="en-US" b="1"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2 * MTBF(15) + 1 * MTBF(7.5)</a:t>
                      </a:r>
                    </a:p>
                    <a:p>
                      <a:endParaRPr lang="en-US" dirty="0"/>
                    </a:p>
                  </a:txBody>
                  <a:tcPr/>
                </a:tc>
                <a:tc>
                  <a:txBody>
                    <a:bodyPr/>
                    <a:lstStyle/>
                    <a:p>
                      <a:pPr>
                        <a:buFont typeface="Arial" charset="0"/>
                        <a:buNone/>
                      </a:pPr>
                      <a:r>
                        <a:rPr lang="en-US" dirty="0" smtClean="0"/>
                        <a:t>1 –</a:t>
                      </a:r>
                      <a:r>
                        <a:rPr lang="en-US" baseline="0" dirty="0" smtClean="0"/>
                        <a:t> (1 – R</a:t>
                      </a:r>
                      <a:r>
                        <a:rPr lang="en-US" baseline="-25000" dirty="0" smtClean="0"/>
                        <a:t>15</a:t>
                      </a:r>
                      <a:r>
                        <a:rPr lang="en-US" baseline="0" dirty="0" smtClean="0"/>
                        <a:t>(t))</a:t>
                      </a:r>
                      <a:r>
                        <a:rPr lang="en-US" baseline="30000" dirty="0" smtClean="0"/>
                        <a:t>2</a:t>
                      </a:r>
                      <a:r>
                        <a:rPr lang="sv-SE" baseline="0" dirty="0" smtClean="0"/>
                        <a:t> * </a:t>
                      </a:r>
                      <a:r>
                        <a:rPr lang="en-US" baseline="0" dirty="0" smtClean="0"/>
                        <a:t>(1 – R</a:t>
                      </a:r>
                      <a:r>
                        <a:rPr lang="en-US" baseline="-25000" dirty="0" smtClean="0"/>
                        <a:t>7.5</a:t>
                      </a:r>
                      <a:r>
                        <a:rPr lang="en-US" baseline="0" dirty="0" smtClean="0"/>
                        <a:t>(t)) </a:t>
                      </a:r>
                      <a:r>
                        <a:rPr lang="sv-SE" baseline="0" dirty="0" smtClean="0"/>
                        <a:t>= </a:t>
                      </a:r>
                      <a:r>
                        <a:rPr lang="nb-NO" b="1" baseline="0" dirty="0" smtClean="0"/>
                        <a:t>0.99988</a:t>
                      </a:r>
                      <a:endParaRPr lang="en-US" b="1" dirty="0" smtClean="0"/>
                    </a:p>
                  </a:txBody>
                  <a:tcPr/>
                </a:tc>
              </a:tr>
            </a:tbl>
          </a:graphicData>
        </a:graphic>
      </p:graphicFrame>
    </p:spTree>
    <p:extLst>
      <p:ext uri="{BB962C8B-B14F-4D97-AF65-F5344CB8AC3E}">
        <p14:creationId xmlns:p14="http://schemas.microsoft.com/office/powerpoint/2010/main" val="508447624"/>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 total number of replicas</a:t>
            </a:r>
            <a:endParaRPr lang="en-US" dirty="0"/>
          </a:p>
        </p:txBody>
      </p:sp>
      <p:pic>
        <p:nvPicPr>
          <p:cNvPr id="10" name="Content Placeholder 9"/>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431309" y="1846263"/>
            <a:ext cx="7389707" cy="4022725"/>
          </a:xfrm>
        </p:spPr>
      </p:pic>
    </p:spTree>
    <p:extLst>
      <p:ext uri="{BB962C8B-B14F-4D97-AF65-F5344CB8AC3E}">
        <p14:creationId xmlns:p14="http://schemas.microsoft.com/office/powerpoint/2010/main" val="886156809"/>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 replicas per node (MTBF 7.5)</a:t>
            </a:r>
            <a:endParaRPr lang="en-US" dirty="0"/>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05380" y="1988671"/>
            <a:ext cx="7442200" cy="4051300"/>
          </a:xfrm>
          <a:prstGeom prst="rect">
            <a:avLst/>
          </a:prstGeom>
        </p:spPr>
      </p:pic>
    </p:spTree>
    <p:extLst>
      <p:ext uri="{BB962C8B-B14F-4D97-AF65-F5344CB8AC3E}">
        <p14:creationId xmlns:p14="http://schemas.microsoft.com/office/powerpoint/2010/main" val="403646292"/>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 replicas per node (MTBF 15)</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05380" y="1988671"/>
            <a:ext cx="7442200" cy="4051300"/>
          </a:xfrm>
          <a:prstGeom prst="rect">
            <a:avLst/>
          </a:prstGeom>
        </p:spPr>
      </p:pic>
    </p:spTree>
    <p:extLst>
      <p:ext uri="{BB962C8B-B14F-4D97-AF65-F5344CB8AC3E}">
        <p14:creationId xmlns:p14="http://schemas.microsoft.com/office/powerpoint/2010/main" val="1766731104"/>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 replicas per node (MTBF 40)</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05380" y="1988671"/>
            <a:ext cx="7442200" cy="4051300"/>
          </a:xfrm>
          <a:prstGeom prst="rect">
            <a:avLst/>
          </a:prstGeom>
        </p:spPr>
      </p:pic>
    </p:spTree>
    <p:extLst>
      <p:ext uri="{BB962C8B-B14F-4D97-AF65-F5344CB8AC3E}">
        <p14:creationId xmlns:p14="http://schemas.microsoft.com/office/powerpoint/2010/main" val="1425701949"/>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Removing unnecessary replicas</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 One Calvin runtime per server</a:t>
            </a:r>
          </a:p>
          <a:p>
            <a:pPr>
              <a:buFont typeface="Arial" charset="0"/>
              <a:buChar char="•"/>
            </a:pPr>
            <a:r>
              <a:rPr lang="en-US" dirty="0" smtClean="0"/>
              <a:t> Three stable nodes, </a:t>
            </a:r>
            <a:r>
              <a:rPr lang="en-US" i="1" dirty="0" smtClean="0"/>
              <a:t>Dave</a:t>
            </a:r>
            <a:r>
              <a:rPr lang="en-US" dirty="0" smtClean="0"/>
              <a:t>, </a:t>
            </a:r>
            <a:r>
              <a:rPr lang="en-US" i="1" dirty="0" smtClean="0"/>
              <a:t>Tim</a:t>
            </a:r>
            <a:r>
              <a:rPr lang="en-US" dirty="0" smtClean="0"/>
              <a:t>, </a:t>
            </a:r>
            <a:r>
              <a:rPr lang="en-US" i="1" dirty="0" smtClean="0"/>
              <a:t>Mark</a:t>
            </a:r>
            <a:r>
              <a:rPr lang="en-US" dirty="0" smtClean="0"/>
              <a:t>, while </a:t>
            </a:r>
            <a:r>
              <a:rPr lang="en-US" i="1" dirty="0" smtClean="0"/>
              <a:t>Kevin </a:t>
            </a:r>
            <a:r>
              <a:rPr lang="en-US" dirty="0" smtClean="0"/>
              <a:t>and </a:t>
            </a:r>
            <a:r>
              <a:rPr lang="en-US" i="1" dirty="0" smtClean="0"/>
              <a:t>Jerry</a:t>
            </a:r>
            <a:r>
              <a:rPr lang="en-US" dirty="0" smtClean="0"/>
              <a:t> were</a:t>
            </a:r>
            <a:br>
              <a:rPr lang="en-US" dirty="0" smtClean="0"/>
            </a:br>
            <a:r>
              <a:rPr lang="en-US" dirty="0" smtClean="0"/>
              <a:t>given a MTBF of 25 seconds</a:t>
            </a:r>
          </a:p>
          <a:p>
            <a:pPr lvl="1">
              <a:buFont typeface="Arial" charset="0"/>
              <a:buChar char="•"/>
            </a:pPr>
            <a:r>
              <a:rPr lang="en-US" i="1" dirty="0"/>
              <a:t>Dave</a:t>
            </a:r>
            <a:r>
              <a:rPr lang="en-US" dirty="0"/>
              <a:t>, </a:t>
            </a:r>
            <a:r>
              <a:rPr lang="en-US" i="1" dirty="0"/>
              <a:t>Tim</a:t>
            </a:r>
            <a:r>
              <a:rPr lang="en-US" dirty="0"/>
              <a:t>, </a:t>
            </a:r>
            <a:r>
              <a:rPr lang="en-US" dirty="0" smtClean="0"/>
              <a:t>and </a:t>
            </a:r>
            <a:r>
              <a:rPr lang="en-US" i="1" dirty="0" smtClean="0"/>
              <a:t>Mark</a:t>
            </a:r>
            <a:r>
              <a:rPr lang="en-US" dirty="0" smtClean="0"/>
              <a:t>, got default values of 10 seconds</a:t>
            </a:r>
          </a:p>
          <a:p>
            <a:pPr>
              <a:buFont typeface="Arial" charset="0"/>
              <a:buChar char="•"/>
            </a:pPr>
            <a:r>
              <a:rPr lang="en-US" dirty="0" smtClean="0"/>
              <a:t> Required </a:t>
            </a:r>
            <a:r>
              <a:rPr lang="en-US" dirty="0"/>
              <a:t>reliability: </a:t>
            </a:r>
            <a:r>
              <a:rPr lang="en-US" dirty="0" smtClean="0"/>
              <a:t>0.999</a:t>
            </a:r>
          </a:p>
          <a:p>
            <a:pPr>
              <a:buFont typeface="Arial" charset="0"/>
              <a:buChar char="•"/>
            </a:pPr>
            <a:r>
              <a:rPr lang="en-US" dirty="0"/>
              <a:t>Average time </a:t>
            </a:r>
            <a:r>
              <a:rPr lang="en-US" i="1" dirty="0"/>
              <a:t>t</a:t>
            </a:r>
            <a:r>
              <a:rPr lang="en-US" dirty="0"/>
              <a:t>: </a:t>
            </a:r>
            <a:r>
              <a:rPr lang="en-US" dirty="0" smtClean="0"/>
              <a:t>570 </a:t>
            </a:r>
            <a:r>
              <a:rPr lang="en-US" dirty="0" err="1" smtClean="0"/>
              <a:t>ms</a:t>
            </a:r>
            <a:endParaRPr lang="en-US" dirty="0" smtClean="0"/>
          </a:p>
          <a:p>
            <a:pPr>
              <a:buFont typeface="Arial" charset="0"/>
              <a:buChar char="•"/>
            </a:pPr>
            <a:r>
              <a:rPr lang="en-US" dirty="0" smtClean="0"/>
              <a:t> Reliability of nodes:</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2011992585"/>
              </p:ext>
            </p:extLst>
          </p:nvPr>
        </p:nvGraphicFramePr>
        <p:xfrm>
          <a:off x="1097280" y="4639210"/>
          <a:ext cx="4706471" cy="1139714"/>
        </p:xfrm>
        <a:graphic>
          <a:graphicData uri="http://schemas.openxmlformats.org/drawingml/2006/table">
            <a:tbl>
              <a:tblPr firstRow="1" bandRow="1">
                <a:tableStyleId>{2D5ABB26-0587-4C30-8999-92F81FD0307C}</a:tableStyleId>
              </a:tblPr>
              <a:tblGrid>
                <a:gridCol w="745005"/>
                <a:gridCol w="3961466"/>
              </a:tblGrid>
              <a:tr h="398034">
                <a:tc>
                  <a:txBody>
                    <a:bodyPr/>
                    <a:lstStyle/>
                    <a:p>
                      <a:r>
                        <a:rPr lang="en-US" b="1" dirty="0" smtClean="0"/>
                        <a:t>MTBF</a:t>
                      </a:r>
                      <a:endParaRPr lang="en-US" b="1" dirty="0"/>
                    </a:p>
                  </a:txBody>
                  <a:tcPr/>
                </a:tc>
                <a:tc>
                  <a:txBody>
                    <a:bodyPr/>
                    <a:lstStyle/>
                    <a:p>
                      <a:r>
                        <a:rPr lang="en-US" b="1" dirty="0" smtClean="0"/>
                        <a:t>Reliability</a:t>
                      </a:r>
                      <a:endParaRPr lang="en-US" b="1" dirty="0"/>
                    </a:p>
                  </a:txBody>
                  <a:tcPr/>
                </a:tc>
              </a:tr>
              <a:tr h="370840">
                <a:tc>
                  <a:txBody>
                    <a:bodyPr/>
                    <a:lstStyle/>
                    <a:p>
                      <a:r>
                        <a:rPr lang="en-US" dirty="0" smtClean="0"/>
                        <a:t>10</a:t>
                      </a:r>
                      <a:endParaRPr lang="en-US" dirty="0"/>
                    </a:p>
                  </a:txBody>
                  <a:tcPr/>
                </a:tc>
                <a:tc>
                  <a:txBody>
                    <a:bodyPr/>
                    <a:lstStyle/>
                    <a:p>
                      <a:pPr>
                        <a:buFont typeface="Arial" charset="0"/>
                        <a:buNone/>
                      </a:pPr>
                      <a:r>
                        <a:rPr lang="en-US" dirty="0" smtClean="0"/>
                        <a:t>R(t) = e</a:t>
                      </a:r>
                      <a:r>
                        <a:rPr lang="en-US" baseline="30000" dirty="0" smtClean="0"/>
                        <a:t>-t/MTBF</a:t>
                      </a:r>
                      <a:r>
                        <a:rPr lang="en-US" dirty="0" smtClean="0"/>
                        <a:t> = e</a:t>
                      </a:r>
                      <a:r>
                        <a:rPr lang="en-US" baseline="30000" dirty="0" smtClean="0"/>
                        <a:t>-570/10000</a:t>
                      </a:r>
                      <a:r>
                        <a:rPr lang="en-US" dirty="0" smtClean="0"/>
                        <a:t> = </a:t>
                      </a:r>
                      <a:r>
                        <a:rPr lang="it-IT" dirty="0" smtClean="0"/>
                        <a:t>0.94459</a:t>
                      </a:r>
                      <a:endParaRPr lang="en-US" dirty="0" smtClean="0"/>
                    </a:p>
                  </a:txBody>
                  <a:tcPr/>
                </a:tc>
              </a:tr>
              <a:tr h="370840">
                <a:tc>
                  <a:txBody>
                    <a:bodyPr/>
                    <a:lstStyle/>
                    <a:p>
                      <a:r>
                        <a:rPr lang="en-US" dirty="0" smtClean="0"/>
                        <a:t>25</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R(t) = e</a:t>
                      </a:r>
                      <a:r>
                        <a:rPr lang="en-US" baseline="30000" dirty="0" smtClean="0"/>
                        <a:t>-t/MTBF</a:t>
                      </a:r>
                      <a:r>
                        <a:rPr lang="en-US" dirty="0" smtClean="0"/>
                        <a:t> = e</a:t>
                      </a:r>
                      <a:r>
                        <a:rPr lang="en-US" baseline="30000" dirty="0" smtClean="0"/>
                        <a:t>-570/25000</a:t>
                      </a:r>
                      <a:r>
                        <a:rPr lang="en-US" dirty="0" smtClean="0"/>
                        <a:t> = </a:t>
                      </a:r>
                      <a:r>
                        <a:rPr lang="nb-NO" dirty="0" smtClean="0"/>
                        <a:t>0.97746</a:t>
                      </a:r>
                      <a:endParaRPr lang="en-US" b="1" baseline="30000" dirty="0" smtClean="0"/>
                    </a:p>
                  </a:txBody>
                  <a:tcPr/>
                </a:tc>
              </a:tr>
            </a:tbl>
          </a:graphicData>
        </a:graphic>
      </p:graphicFrame>
    </p:spTree>
    <p:extLst>
      <p:ext uri="{BB962C8B-B14F-4D97-AF65-F5344CB8AC3E}">
        <p14:creationId xmlns:p14="http://schemas.microsoft.com/office/powerpoint/2010/main" val="179495551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Application model</a:t>
            </a:r>
            <a:endParaRPr lang="en-US" dirty="0"/>
          </a:p>
        </p:txBody>
      </p:sp>
      <p:sp>
        <p:nvSpPr>
          <p:cNvPr id="3" name="Content Placeholder 2"/>
          <p:cNvSpPr>
            <a:spLocks noGrp="1"/>
          </p:cNvSpPr>
          <p:nvPr>
            <p:ph idx="1"/>
          </p:nvPr>
        </p:nvSpPr>
        <p:spPr/>
        <p:txBody>
          <a:bodyPr/>
          <a:lstStyle/>
          <a:p>
            <a:pPr>
              <a:lnSpc>
                <a:spcPct val="100000"/>
              </a:lnSpc>
              <a:spcBef>
                <a:spcPts val="0"/>
              </a:spcBef>
              <a:spcAft>
                <a:spcPts val="0"/>
              </a:spcAft>
              <a:buSzTx/>
              <a:buFont typeface="Arial" panose="020B0604020202020204" pitchFamily="34" charset="0"/>
              <a:buChar char="•"/>
            </a:pPr>
            <a:r>
              <a:rPr lang="en-US" dirty="0" smtClean="0"/>
              <a:t>We limit ourselves by only considering stream processing applications</a:t>
            </a:r>
          </a:p>
          <a:p>
            <a:pPr>
              <a:lnSpc>
                <a:spcPct val="100000"/>
              </a:lnSpc>
              <a:spcBef>
                <a:spcPts val="0"/>
              </a:spcBef>
              <a:spcAft>
                <a:spcPts val="0"/>
              </a:spcAft>
              <a:buSzTx/>
              <a:buFont typeface="Arial" panose="020B0604020202020204" pitchFamily="34" charset="0"/>
              <a:buChar char="•"/>
            </a:pPr>
            <a:r>
              <a:rPr lang="en-US" dirty="0" smtClean="0"/>
              <a:t>A processing task </a:t>
            </a:r>
            <a:r>
              <a:rPr lang="en-US" i="1" dirty="0" smtClean="0"/>
              <a:t>S</a:t>
            </a:r>
            <a:r>
              <a:rPr lang="en-US" dirty="0" smtClean="0"/>
              <a:t> will receive input from a producer, perform some computation on it, and send the result to a consumer</a:t>
            </a:r>
          </a:p>
          <a:p>
            <a:pPr>
              <a:lnSpc>
                <a:spcPct val="100000"/>
              </a:lnSpc>
              <a:spcBef>
                <a:spcPts val="0"/>
              </a:spcBef>
              <a:spcAft>
                <a:spcPts val="0"/>
              </a:spcAft>
              <a:buSzTx/>
              <a:buFont typeface="Arial" panose="020B0604020202020204" pitchFamily="34" charset="0"/>
              <a:buChar char="•"/>
            </a:pPr>
            <a:r>
              <a:rPr lang="en-US" dirty="0" smtClean="0"/>
              <a:t>When replicating the task </a:t>
            </a:r>
            <a:r>
              <a:rPr lang="en-US" i="1" dirty="0" smtClean="0"/>
              <a:t>S</a:t>
            </a:r>
            <a:r>
              <a:rPr lang="en-US" dirty="0" smtClean="0"/>
              <a:t>, the replicas may not be synchronized. To avoid timing issues, it is assumed no external calls are made which depends on when the request is made</a:t>
            </a:r>
          </a:p>
          <a:p>
            <a:pPr>
              <a:lnSpc>
                <a:spcPct val="100000"/>
              </a:lnSpc>
              <a:spcBef>
                <a:spcPts val="0"/>
              </a:spcBef>
              <a:spcAft>
                <a:spcPts val="0"/>
              </a:spcAft>
              <a:buSzTx/>
              <a:buFont typeface="Arial" panose="020B0604020202020204" pitchFamily="34" charset="0"/>
              <a:buChar char="•"/>
            </a:pPr>
            <a:r>
              <a:rPr lang="en-US" dirty="0" smtClean="0"/>
              <a:t>The task </a:t>
            </a:r>
            <a:r>
              <a:rPr lang="en-US" i="1" dirty="0" smtClean="0"/>
              <a:t>S</a:t>
            </a:r>
            <a:r>
              <a:rPr lang="en-US" dirty="0" smtClean="0"/>
              <a:t>, performs deterministic calculations on the input. If the replicas all receive the same input, they will all produce the same result</a:t>
            </a: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16885" y="3997263"/>
            <a:ext cx="3948339" cy="1770430"/>
          </a:xfrm>
          <a:prstGeom prst="rect">
            <a:avLst/>
          </a:prstGeom>
        </p:spPr>
      </p:pic>
    </p:spTree>
    <p:extLst>
      <p:ext uri="{BB962C8B-B14F-4D97-AF65-F5344CB8AC3E}">
        <p14:creationId xmlns:p14="http://schemas.microsoft.com/office/powerpoint/2010/main" val="1570547706"/>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Removing unnecessary replicas cont’d.</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 Reliability:</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152269120"/>
              </p:ext>
            </p:extLst>
          </p:nvPr>
        </p:nvGraphicFramePr>
        <p:xfrm>
          <a:off x="1097280" y="2283286"/>
          <a:ext cx="9692640" cy="2993914"/>
        </p:xfrm>
        <a:graphic>
          <a:graphicData uri="http://schemas.openxmlformats.org/drawingml/2006/table">
            <a:tbl>
              <a:tblPr firstRow="1" bandRow="1">
                <a:tableStyleId>{2D5ABB26-0587-4C30-8999-92F81FD0307C}</a:tableStyleId>
              </a:tblPr>
              <a:tblGrid>
                <a:gridCol w="2237591"/>
                <a:gridCol w="3039339"/>
                <a:gridCol w="4415710"/>
              </a:tblGrid>
              <a:tr h="39803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Number of replicas</a:t>
                      </a:r>
                    </a:p>
                  </a:txBody>
                  <a:tcPr/>
                </a:tc>
                <a:tc>
                  <a:txBody>
                    <a:bodyPr/>
                    <a:lstStyle/>
                    <a:p>
                      <a:r>
                        <a:rPr lang="en-US" b="1" dirty="0" smtClean="0"/>
                        <a:t>Nodes</a:t>
                      </a:r>
                      <a:endParaRPr lang="en-US" b="1" dirty="0"/>
                    </a:p>
                  </a:txBody>
                  <a:tcPr/>
                </a:tc>
                <a:tc>
                  <a:txBody>
                    <a:bodyPr/>
                    <a:lstStyle/>
                    <a:p>
                      <a:r>
                        <a:rPr lang="en-US" b="1" dirty="0" smtClean="0"/>
                        <a:t>Reliability</a:t>
                      </a:r>
                      <a:endParaRPr lang="en-US" b="1" dirty="0"/>
                    </a:p>
                  </a:txBody>
                  <a:tcPr/>
                </a:tc>
              </a:tr>
              <a:tr h="370840">
                <a:tc>
                  <a:txBody>
                    <a:bodyPr/>
                    <a:lstStyle/>
                    <a:p>
                      <a:r>
                        <a:rPr lang="en-US" dirty="0" smtClean="0"/>
                        <a:t>1</a:t>
                      </a:r>
                      <a:endParaRPr lang="en-US" dirty="0"/>
                    </a:p>
                  </a:txBody>
                  <a:tcPr/>
                </a:tc>
                <a:tc>
                  <a:txBody>
                    <a:bodyPr/>
                    <a:lstStyle/>
                    <a:p>
                      <a:r>
                        <a:rPr lang="en-US" dirty="0" smtClean="0"/>
                        <a:t>1 * MTBF(10)</a:t>
                      </a:r>
                      <a:endParaRPr lang="en-US" dirty="0"/>
                    </a:p>
                  </a:txBody>
                  <a:tcPr/>
                </a:tc>
                <a:tc>
                  <a:txBody>
                    <a:bodyPr/>
                    <a:lstStyle/>
                    <a:p>
                      <a:pPr>
                        <a:buFont typeface="Arial" charset="0"/>
                        <a:buNone/>
                      </a:pPr>
                      <a:r>
                        <a:rPr lang="en-US" dirty="0" smtClean="0"/>
                        <a:t>1 –</a:t>
                      </a:r>
                      <a:r>
                        <a:rPr lang="en-US" baseline="0" dirty="0" smtClean="0"/>
                        <a:t> (1 – R</a:t>
                      </a:r>
                      <a:r>
                        <a:rPr lang="en-US" baseline="-25000" dirty="0" smtClean="0"/>
                        <a:t>10</a:t>
                      </a:r>
                      <a:r>
                        <a:rPr lang="en-US" baseline="0" dirty="0" smtClean="0"/>
                        <a:t>(t))</a:t>
                      </a:r>
                      <a:r>
                        <a:rPr lang="en-US" baseline="30000" dirty="0" smtClean="0"/>
                        <a:t>1</a:t>
                      </a:r>
                      <a:r>
                        <a:rPr lang="sv-SE" baseline="0" dirty="0" smtClean="0"/>
                        <a:t> = </a:t>
                      </a:r>
                      <a:r>
                        <a:rPr lang="it-IT" baseline="0" dirty="0" smtClean="0"/>
                        <a:t>0.94459</a:t>
                      </a:r>
                      <a:endParaRPr lang="en-US" dirty="0" smtClean="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2 * MTBF(10)</a:t>
                      </a:r>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charset="0"/>
                        <a:buNone/>
                        <a:tabLst/>
                        <a:defRPr/>
                      </a:pPr>
                      <a:r>
                        <a:rPr lang="en-US" dirty="0" smtClean="0"/>
                        <a:t>1 –</a:t>
                      </a:r>
                      <a:r>
                        <a:rPr lang="en-US" baseline="0" dirty="0" smtClean="0"/>
                        <a:t> (1 – R</a:t>
                      </a:r>
                      <a:r>
                        <a:rPr lang="en-US" baseline="-25000" dirty="0" smtClean="0"/>
                        <a:t>10</a:t>
                      </a:r>
                      <a:r>
                        <a:rPr lang="en-US" baseline="0" dirty="0" smtClean="0"/>
                        <a:t>(t))</a:t>
                      </a:r>
                      <a:r>
                        <a:rPr lang="en-US" baseline="30000" dirty="0" smtClean="0"/>
                        <a:t>1</a:t>
                      </a:r>
                      <a:r>
                        <a:rPr lang="sv-SE" baseline="0" dirty="0" smtClean="0"/>
                        <a:t> = </a:t>
                      </a:r>
                      <a:r>
                        <a:rPr lang="nb-NO" baseline="0" dirty="0" smtClean="0"/>
                        <a:t>0.99693</a:t>
                      </a:r>
                      <a:endParaRPr lang="en-US" dirty="0" smtClean="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3 * MTBF(10)</a:t>
                      </a:r>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charset="0"/>
                        <a:buNone/>
                        <a:tabLst/>
                        <a:defRPr/>
                      </a:pPr>
                      <a:r>
                        <a:rPr lang="en-US" dirty="0" smtClean="0"/>
                        <a:t>1 –</a:t>
                      </a:r>
                      <a:r>
                        <a:rPr lang="en-US" baseline="0" dirty="0" smtClean="0"/>
                        <a:t> (1 – R</a:t>
                      </a:r>
                      <a:r>
                        <a:rPr lang="en-US" baseline="-25000" dirty="0" smtClean="0"/>
                        <a:t>10</a:t>
                      </a:r>
                      <a:r>
                        <a:rPr lang="en-US" baseline="0" dirty="0" smtClean="0"/>
                        <a:t>(t))</a:t>
                      </a:r>
                      <a:r>
                        <a:rPr lang="en-US" baseline="30000" dirty="0" smtClean="0"/>
                        <a:t>1</a:t>
                      </a:r>
                      <a:r>
                        <a:rPr lang="sv-SE" baseline="0" dirty="0" smtClean="0"/>
                        <a:t> = </a:t>
                      </a:r>
                      <a:r>
                        <a:rPr lang="nb-NO" b="1" baseline="0" dirty="0" smtClean="0"/>
                        <a:t>0.99983</a:t>
                      </a:r>
                      <a:endParaRPr lang="en-US" b="1" dirty="0" smtClean="0"/>
                    </a:p>
                  </a:txBody>
                  <a:tcPr/>
                </a:tc>
              </a:tr>
              <a:tr h="370840">
                <a:tc>
                  <a:txBody>
                    <a:bodyPr/>
                    <a:lstStyle/>
                    <a:p>
                      <a:r>
                        <a:rPr lang="en-US" dirty="0" smtClean="0"/>
                        <a:t>1</a:t>
                      </a:r>
                    </a:p>
                  </a:txBody>
                  <a:tcPr/>
                </a:tc>
                <a:tc>
                  <a:txBody>
                    <a:bodyPr/>
                    <a:lstStyle/>
                    <a:p>
                      <a:r>
                        <a:rPr lang="en-US" dirty="0" smtClean="0"/>
                        <a:t>1 * MTBF(25)</a:t>
                      </a:r>
                    </a:p>
                  </a:txBody>
                  <a:tcPr/>
                </a:tc>
                <a:tc>
                  <a:txBody>
                    <a:bodyPr/>
                    <a:lstStyle/>
                    <a:p>
                      <a:pPr>
                        <a:buFont typeface="Arial" charset="0"/>
                        <a:buNone/>
                      </a:pPr>
                      <a:r>
                        <a:rPr lang="en-US" dirty="0" smtClean="0"/>
                        <a:t>1 –</a:t>
                      </a:r>
                      <a:r>
                        <a:rPr lang="en-US" baseline="0" dirty="0" smtClean="0"/>
                        <a:t> (1 – R</a:t>
                      </a:r>
                      <a:r>
                        <a:rPr lang="en-US" baseline="-25000" dirty="0" smtClean="0"/>
                        <a:t>25</a:t>
                      </a:r>
                      <a:r>
                        <a:rPr lang="en-US" baseline="0" dirty="0" smtClean="0"/>
                        <a:t>(t))</a:t>
                      </a:r>
                      <a:r>
                        <a:rPr lang="en-US" baseline="30000" dirty="0" smtClean="0"/>
                        <a:t>1</a:t>
                      </a:r>
                      <a:r>
                        <a:rPr lang="sv-SE" baseline="0" dirty="0" smtClean="0"/>
                        <a:t> = </a:t>
                      </a:r>
                      <a:r>
                        <a:rPr lang="nb-NO" baseline="0" dirty="0" smtClean="0"/>
                        <a:t>0.97746</a:t>
                      </a:r>
                      <a:endParaRPr lang="en-US" dirty="0" smtClean="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2 * MTBF(25)</a:t>
                      </a:r>
                    </a:p>
                  </a:txBody>
                  <a:tcPr/>
                </a:tc>
                <a:tc>
                  <a:txBody>
                    <a:bodyPr/>
                    <a:lstStyle/>
                    <a:p>
                      <a:pPr>
                        <a:buFont typeface="Arial" charset="0"/>
                        <a:buNone/>
                      </a:pPr>
                      <a:r>
                        <a:rPr lang="en-US" dirty="0" smtClean="0"/>
                        <a:t>1 –</a:t>
                      </a:r>
                      <a:r>
                        <a:rPr lang="en-US" baseline="0" dirty="0" smtClean="0"/>
                        <a:t> (1 – R</a:t>
                      </a:r>
                      <a:r>
                        <a:rPr lang="en-US" baseline="-25000" dirty="0" smtClean="0"/>
                        <a:t>25</a:t>
                      </a:r>
                      <a:r>
                        <a:rPr lang="en-US" baseline="0" dirty="0" smtClean="0"/>
                        <a:t>(t))</a:t>
                      </a:r>
                      <a:r>
                        <a:rPr lang="en-US" baseline="30000" dirty="0" smtClean="0"/>
                        <a:t>2</a:t>
                      </a:r>
                      <a:r>
                        <a:rPr lang="sv-SE" baseline="0" dirty="0" smtClean="0"/>
                        <a:t> = </a:t>
                      </a:r>
                      <a:r>
                        <a:rPr lang="it-IT" b="1" baseline="0" dirty="0" smtClean="0"/>
                        <a:t>0.99949</a:t>
                      </a:r>
                      <a:endParaRPr lang="en-US" b="1" dirty="0" smtClean="0"/>
                    </a:p>
                  </a:txBody>
                  <a:tcPr/>
                </a:tc>
              </a:tr>
              <a:tr h="370840">
                <a:tc>
                  <a:txBody>
                    <a:bodyPr/>
                    <a:lstStyle/>
                    <a:p>
                      <a:r>
                        <a:rPr lang="en-US" b="0" dirty="0" smtClean="0"/>
                        <a:t>3</a:t>
                      </a:r>
                      <a:endParaRPr lang="en-US" b="0" dirty="0"/>
                    </a:p>
                  </a:txBody>
                  <a:tcPr/>
                </a:tc>
                <a:tc>
                  <a:txBody>
                    <a:bodyPr/>
                    <a:lstStyle/>
                    <a:p>
                      <a:r>
                        <a:rPr lang="en-US" dirty="0" smtClean="0"/>
                        <a:t>1 * MTBF(25) + 1 *</a:t>
                      </a:r>
                      <a:r>
                        <a:rPr lang="en-US" baseline="0" dirty="0" smtClean="0"/>
                        <a:t> MTBF(10)</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charset="0"/>
                        <a:buNone/>
                        <a:tabLst/>
                        <a:defRPr/>
                      </a:pPr>
                      <a:r>
                        <a:rPr lang="en-US" dirty="0" smtClean="0"/>
                        <a:t>1 –</a:t>
                      </a:r>
                      <a:r>
                        <a:rPr lang="en-US" baseline="0" dirty="0" smtClean="0"/>
                        <a:t> (1 – R</a:t>
                      </a:r>
                      <a:r>
                        <a:rPr lang="en-US" baseline="-25000" dirty="0" smtClean="0"/>
                        <a:t>25</a:t>
                      </a:r>
                      <a:r>
                        <a:rPr lang="en-US" baseline="0" dirty="0" smtClean="0"/>
                        <a:t>(t))</a:t>
                      </a:r>
                      <a:r>
                        <a:rPr lang="en-US" baseline="30000" dirty="0" smtClean="0"/>
                        <a:t> *</a:t>
                      </a:r>
                      <a:r>
                        <a:rPr lang="en-US" baseline="0" dirty="0" smtClean="0"/>
                        <a:t> (1 – R</a:t>
                      </a:r>
                      <a:r>
                        <a:rPr lang="en-US" baseline="-25000" dirty="0" smtClean="0"/>
                        <a:t>10</a:t>
                      </a:r>
                      <a:r>
                        <a:rPr lang="en-US" baseline="0" dirty="0" smtClean="0"/>
                        <a:t>(t))</a:t>
                      </a:r>
                      <a:r>
                        <a:rPr lang="sv-SE" baseline="0" dirty="0" smtClean="0"/>
                        <a:t> = </a:t>
                      </a:r>
                      <a:r>
                        <a:rPr lang="fi-FI" baseline="0" dirty="0" smtClean="0"/>
                        <a:t>0.99875</a:t>
                      </a:r>
                      <a:endParaRPr lang="en-US" b="0" dirty="0" smtClean="0"/>
                    </a:p>
                  </a:txBody>
                  <a:tcPr/>
                </a:tc>
              </a:tr>
              <a:tr h="370840">
                <a:tc>
                  <a:txBody>
                    <a:bodyPr/>
                    <a:lstStyle/>
                    <a:p>
                      <a:r>
                        <a:rPr lang="en-US" b="1" dirty="0" smtClean="0"/>
                        <a:t>3</a:t>
                      </a:r>
                      <a:endParaRPr lang="en-US" b="1"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1 * MTBF(25) + 2 *</a:t>
                      </a:r>
                      <a:r>
                        <a:rPr lang="en-US" baseline="0" dirty="0" smtClean="0"/>
                        <a:t> MTBF(10)</a:t>
                      </a:r>
                      <a:endParaRPr lang="en-US" dirty="0" smtClean="0"/>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charset="0"/>
                        <a:buNone/>
                        <a:tabLst/>
                        <a:defRPr/>
                      </a:pPr>
                      <a:r>
                        <a:rPr lang="en-US" dirty="0" smtClean="0"/>
                        <a:t>1 –</a:t>
                      </a:r>
                      <a:r>
                        <a:rPr lang="en-US" baseline="0" dirty="0" smtClean="0"/>
                        <a:t> (1 – R</a:t>
                      </a:r>
                      <a:r>
                        <a:rPr lang="en-US" baseline="-25000" dirty="0" smtClean="0"/>
                        <a:t>25</a:t>
                      </a:r>
                      <a:r>
                        <a:rPr lang="en-US" baseline="0" dirty="0" smtClean="0"/>
                        <a:t>(t))</a:t>
                      </a:r>
                      <a:r>
                        <a:rPr lang="en-US" baseline="30000" dirty="0" smtClean="0"/>
                        <a:t> *</a:t>
                      </a:r>
                      <a:r>
                        <a:rPr lang="en-US" baseline="0" dirty="0" smtClean="0"/>
                        <a:t> (1 – R</a:t>
                      </a:r>
                      <a:r>
                        <a:rPr lang="en-US" baseline="-25000" dirty="0" smtClean="0"/>
                        <a:t>10</a:t>
                      </a:r>
                      <a:r>
                        <a:rPr lang="en-US" baseline="0" dirty="0" smtClean="0"/>
                        <a:t>(t))</a:t>
                      </a:r>
                      <a:r>
                        <a:rPr lang="en-US" baseline="30000" dirty="0" smtClean="0"/>
                        <a:t>2</a:t>
                      </a:r>
                      <a:r>
                        <a:rPr lang="sv-SE" baseline="0" dirty="0" smtClean="0"/>
                        <a:t> = </a:t>
                      </a:r>
                      <a:r>
                        <a:rPr lang="nb-NO" b="1" baseline="0" dirty="0" smtClean="0"/>
                        <a:t>0.99993</a:t>
                      </a:r>
                      <a:endParaRPr lang="en-US" b="1" dirty="0" smtClean="0"/>
                    </a:p>
                  </a:txBody>
                  <a:tcPr/>
                </a:tc>
              </a:tr>
            </a:tbl>
          </a:graphicData>
        </a:graphic>
      </p:graphicFrame>
    </p:spTree>
    <p:extLst>
      <p:ext uri="{BB962C8B-B14F-4D97-AF65-F5344CB8AC3E}">
        <p14:creationId xmlns:p14="http://schemas.microsoft.com/office/powerpoint/2010/main" val="2145009143"/>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 total number of replicas</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5380" y="1988671"/>
            <a:ext cx="7442200" cy="4051300"/>
          </a:xfrm>
          <a:prstGeom prst="rect">
            <a:avLst/>
          </a:prstGeom>
        </p:spPr>
      </p:pic>
    </p:spTree>
    <p:extLst>
      <p:ext uri="{BB962C8B-B14F-4D97-AF65-F5344CB8AC3E}">
        <p14:creationId xmlns:p14="http://schemas.microsoft.com/office/powerpoint/2010/main" val="369474615"/>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 replicas per node (MTBF 10)</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5380" y="1988671"/>
            <a:ext cx="7442200" cy="4051300"/>
          </a:xfrm>
          <a:prstGeom prst="rect">
            <a:avLst/>
          </a:prstGeom>
        </p:spPr>
      </p:pic>
    </p:spTree>
    <p:extLst>
      <p:ext uri="{BB962C8B-B14F-4D97-AF65-F5344CB8AC3E}">
        <p14:creationId xmlns:p14="http://schemas.microsoft.com/office/powerpoint/2010/main" val="1357527304"/>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 replicas per node (MTBF 25)</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5380" y="1988670"/>
            <a:ext cx="7442200" cy="4051300"/>
          </a:xfrm>
          <a:prstGeom prst="rect">
            <a:avLst/>
          </a:prstGeom>
        </p:spPr>
      </p:pic>
    </p:spTree>
    <p:extLst>
      <p:ext uri="{BB962C8B-B14F-4D97-AF65-F5344CB8AC3E}">
        <p14:creationId xmlns:p14="http://schemas.microsoft.com/office/powerpoint/2010/main" val="1384630828"/>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Self-adapting</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 Two Calvin runtimes per server</a:t>
            </a:r>
          </a:p>
          <a:p>
            <a:pPr>
              <a:buFont typeface="Arial" charset="0"/>
              <a:buChar char="•"/>
            </a:pPr>
            <a:r>
              <a:rPr lang="en-US" dirty="0" smtClean="0"/>
              <a:t> Required </a:t>
            </a:r>
            <a:r>
              <a:rPr lang="en-US" dirty="0"/>
              <a:t>reliability: </a:t>
            </a:r>
            <a:r>
              <a:rPr lang="en-US" dirty="0" smtClean="0"/>
              <a:t>0.999</a:t>
            </a:r>
          </a:p>
          <a:p>
            <a:pPr>
              <a:buFont typeface="Arial" charset="0"/>
              <a:buChar char="•"/>
            </a:pPr>
            <a:r>
              <a:rPr lang="en-US" dirty="0" smtClean="0"/>
              <a:t> Time </a:t>
            </a:r>
            <a:r>
              <a:rPr lang="en-US" i="1" dirty="0" smtClean="0"/>
              <a:t>t</a:t>
            </a:r>
            <a:r>
              <a:rPr lang="en-US" dirty="0" smtClean="0"/>
              <a:t>: 710 </a:t>
            </a:r>
            <a:r>
              <a:rPr lang="en-US" dirty="0" err="1" smtClean="0"/>
              <a:t>ms</a:t>
            </a:r>
            <a:endParaRPr lang="en-US" dirty="0" smtClean="0"/>
          </a:p>
          <a:p>
            <a:pPr>
              <a:buFont typeface="Arial" charset="0"/>
              <a:buChar char="•"/>
            </a:pPr>
            <a:r>
              <a:rPr lang="en-US" dirty="0" smtClean="0"/>
              <a:t> Killing nodes:</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7280" y="3544794"/>
            <a:ext cx="6438900" cy="2565400"/>
          </a:xfrm>
          <a:prstGeom prst="rect">
            <a:avLst/>
          </a:prstGeom>
        </p:spPr>
      </p:pic>
    </p:spTree>
    <p:extLst>
      <p:ext uri="{BB962C8B-B14F-4D97-AF65-F5344CB8AC3E}">
        <p14:creationId xmlns:p14="http://schemas.microsoft.com/office/powerpoint/2010/main" val="649643955"/>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 node reliabilities</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  Recall MTBF is based on latest 3 failure times</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16480" y="2214581"/>
            <a:ext cx="7620000" cy="4051300"/>
          </a:xfrm>
          <a:prstGeom prst="rect">
            <a:avLst/>
          </a:prstGeom>
        </p:spPr>
      </p:pic>
    </p:spTree>
    <p:extLst>
      <p:ext uri="{BB962C8B-B14F-4D97-AF65-F5344CB8AC3E}">
        <p14:creationId xmlns:p14="http://schemas.microsoft.com/office/powerpoint/2010/main" val="181053987"/>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 number of replicas</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31626" y="2212023"/>
            <a:ext cx="7389707" cy="4022725"/>
          </a:xfrm>
        </p:spPr>
      </p:pic>
    </p:spTree>
    <p:extLst>
      <p:ext uri="{BB962C8B-B14F-4D97-AF65-F5344CB8AC3E}">
        <p14:creationId xmlns:p14="http://schemas.microsoft.com/office/powerpoint/2010/main" val="180489831"/>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Replication time</a:t>
            </a:r>
            <a:endParaRPr lang="en-US" dirty="0"/>
          </a:p>
        </p:txBody>
      </p:sp>
      <p:sp>
        <p:nvSpPr>
          <p:cNvPr id="4" name="Content Placeholder 3"/>
          <p:cNvSpPr>
            <a:spLocks noGrp="1"/>
          </p:cNvSpPr>
          <p:nvPr>
            <p:ph idx="1"/>
          </p:nvPr>
        </p:nvSpPr>
        <p:spPr/>
        <p:txBody>
          <a:bodyPr/>
          <a:lstStyle/>
          <a:p>
            <a:pPr>
              <a:buFont typeface="Arial" charset="0"/>
              <a:buChar char="•"/>
            </a:pPr>
            <a:r>
              <a:rPr lang="en-US" dirty="0" smtClean="0"/>
              <a:t> Two runtimes, and one actor with one outgoing port. </a:t>
            </a:r>
          </a:p>
          <a:p>
            <a:pPr>
              <a:buFont typeface="Arial" charset="0"/>
              <a:buChar char="•"/>
            </a:pPr>
            <a:r>
              <a:rPr lang="en-US" dirty="0" smtClean="0"/>
              <a:t> The size of the actor state was measured, as well as the time to replicate the actor from one runtime to another. </a:t>
            </a:r>
          </a:p>
          <a:p>
            <a:pPr>
              <a:buFont typeface="Arial" charset="0"/>
              <a:buChar char="•"/>
            </a:pPr>
            <a:r>
              <a:rPr lang="en-US" dirty="0" smtClean="0"/>
              <a:t> The state was increased by increasing the size of the actors port queue.</a:t>
            </a:r>
          </a:p>
          <a:p>
            <a:pPr>
              <a:buFont typeface="Arial" charset="0"/>
              <a:buChar char="•"/>
            </a:pPr>
            <a:r>
              <a:rPr lang="en-US" dirty="0" smtClean="0"/>
              <a:t> Laptop specifications:</a:t>
            </a:r>
          </a:p>
          <a:p>
            <a:pPr lvl="1">
              <a:buFont typeface="Arial" charset="0"/>
              <a:buChar char="•"/>
            </a:pPr>
            <a:r>
              <a:rPr lang="en-US" dirty="0" smtClean="0"/>
              <a:t>Intel i5, 2.3 GHz</a:t>
            </a:r>
          </a:p>
          <a:p>
            <a:pPr lvl="1">
              <a:buFont typeface="Arial" charset="0"/>
              <a:buChar char="•"/>
            </a:pPr>
            <a:r>
              <a:rPr lang="en-US" dirty="0" smtClean="0"/>
              <a:t>4 GB 1333 MHz RAM </a:t>
            </a:r>
          </a:p>
          <a:p>
            <a:pPr lvl="1">
              <a:buFont typeface="Arial" charset="0"/>
              <a:buChar char="•"/>
            </a:pPr>
            <a:r>
              <a:rPr lang="en-US" dirty="0" smtClean="0"/>
              <a:t>SSD drive</a:t>
            </a:r>
          </a:p>
          <a:p>
            <a:pPr lvl="1">
              <a:buFont typeface="Arial" charset="0"/>
              <a:buChar char="•"/>
            </a:pPr>
            <a:endParaRPr lang="en-US" dirty="0"/>
          </a:p>
        </p:txBody>
      </p:sp>
    </p:spTree>
    <p:extLst>
      <p:ext uri="{BB962C8B-B14F-4D97-AF65-F5344CB8AC3E}">
        <p14:creationId xmlns:p14="http://schemas.microsoft.com/office/powerpoint/2010/main" val="1603957846"/>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a:t>
            </a:r>
            <a:endParaRPr lang="en-US" dirty="0"/>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324437" y="1986112"/>
            <a:ext cx="7604085" cy="4022725"/>
          </a:xfrm>
        </p:spPr>
      </p:pic>
    </p:spTree>
    <p:extLst>
      <p:ext uri="{BB962C8B-B14F-4D97-AF65-F5344CB8AC3E}">
        <p14:creationId xmlns:p14="http://schemas.microsoft.com/office/powerpoint/2010/main" val="1936044086"/>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 replication time laptop</a:t>
            </a:r>
            <a:endParaRPr lang="en-US" dirty="0"/>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361952" y="1846263"/>
            <a:ext cx="7528422" cy="4022725"/>
          </a:xfrm>
        </p:spPr>
      </p:pic>
    </p:spTree>
    <p:extLst>
      <p:ext uri="{BB962C8B-B14F-4D97-AF65-F5344CB8AC3E}">
        <p14:creationId xmlns:p14="http://schemas.microsoft.com/office/powerpoint/2010/main" val="115691428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Fault model / limitations</a:t>
            </a:r>
            <a:endParaRPr lang="en-US" dirty="0"/>
          </a:p>
        </p:txBody>
      </p:sp>
      <p:sp>
        <p:nvSpPr>
          <p:cNvPr id="3" name="Content Placeholder 2"/>
          <p:cNvSpPr>
            <a:spLocks noGrp="1"/>
          </p:cNvSpPr>
          <p:nvPr>
            <p:ph idx="1"/>
          </p:nvPr>
        </p:nvSpPr>
        <p:spPr/>
        <p:txBody>
          <a:bodyPr>
            <a:normAutofit/>
          </a:bodyPr>
          <a:lstStyle/>
          <a:p>
            <a:pPr>
              <a:buFont typeface="Arial" charset="0"/>
              <a:buChar char="•"/>
            </a:pPr>
            <a:r>
              <a:rPr lang="en-US" dirty="0"/>
              <a:t>Common assumptions:</a:t>
            </a:r>
          </a:p>
          <a:p>
            <a:pPr lvl="1">
              <a:buFont typeface="Arial" charset="0"/>
              <a:buChar char="•"/>
            </a:pPr>
            <a:r>
              <a:rPr lang="en-US" dirty="0"/>
              <a:t>Each component in the system has only two states: </a:t>
            </a:r>
            <a:r>
              <a:rPr lang="en-US" i="1" dirty="0"/>
              <a:t>operational</a:t>
            </a:r>
            <a:r>
              <a:rPr lang="en-US" dirty="0"/>
              <a:t> or </a:t>
            </a:r>
            <a:r>
              <a:rPr lang="en-US" i="1" dirty="0"/>
              <a:t>failed</a:t>
            </a:r>
          </a:p>
          <a:p>
            <a:pPr lvl="1">
              <a:buFont typeface="Arial" charset="0"/>
              <a:buChar char="•"/>
            </a:pPr>
            <a:r>
              <a:rPr lang="en-US" dirty="0"/>
              <a:t>Constant failure rates, as well as same failure rates for all nodes and statistically independent failures</a:t>
            </a:r>
          </a:p>
          <a:p>
            <a:pPr lvl="1">
              <a:buFont typeface="Arial" charset="0"/>
              <a:buChar char="•"/>
            </a:pPr>
            <a:r>
              <a:rPr lang="en-US" dirty="0"/>
              <a:t>Known execution time for applications/jobs</a:t>
            </a:r>
          </a:p>
          <a:p>
            <a:pPr lvl="1">
              <a:buFont typeface="Arial" charset="0"/>
              <a:buChar char="•"/>
            </a:pPr>
            <a:r>
              <a:rPr lang="en-US" dirty="0"/>
              <a:t>Fully reliable </a:t>
            </a:r>
            <a:r>
              <a:rPr lang="en-US" dirty="0" smtClean="0"/>
              <a:t>links</a:t>
            </a:r>
          </a:p>
          <a:p>
            <a:pPr lvl="0">
              <a:buFont typeface="Arial" charset="0"/>
              <a:buChar char="•"/>
            </a:pPr>
            <a:r>
              <a:rPr lang="en-US" dirty="0" smtClean="0"/>
              <a:t>We </a:t>
            </a:r>
            <a:r>
              <a:rPr lang="en-US" dirty="0"/>
              <a:t>make the following </a:t>
            </a:r>
            <a:r>
              <a:rPr lang="en-US" dirty="0" smtClean="0"/>
              <a:t>assumptions:</a:t>
            </a:r>
          </a:p>
          <a:p>
            <a:pPr lvl="1">
              <a:buFont typeface="Arial" charset="0"/>
              <a:buChar char="•"/>
            </a:pPr>
            <a:r>
              <a:rPr lang="en-US" dirty="0" smtClean="0"/>
              <a:t>Fully reliable links, we only consider node failures</a:t>
            </a:r>
          </a:p>
          <a:p>
            <a:pPr lvl="1">
              <a:buFont typeface="Arial" charset="0"/>
              <a:buChar char="•"/>
            </a:pPr>
            <a:r>
              <a:rPr lang="en-US" dirty="0" smtClean="0"/>
              <a:t>Nodes are either </a:t>
            </a:r>
            <a:r>
              <a:rPr lang="en-US" i="1" dirty="0" smtClean="0"/>
              <a:t>operational </a:t>
            </a:r>
            <a:r>
              <a:rPr lang="en-US" dirty="0" smtClean="0"/>
              <a:t>or </a:t>
            </a:r>
            <a:r>
              <a:rPr lang="en-US" i="1" dirty="0" smtClean="0"/>
              <a:t>failed</a:t>
            </a:r>
          </a:p>
          <a:p>
            <a:pPr lvl="1">
              <a:buFont typeface="Arial" charset="0"/>
              <a:buChar char="•"/>
            </a:pPr>
            <a:r>
              <a:rPr lang="en-US" dirty="0" smtClean="0"/>
              <a:t>Node failures do not depend on the jobs running on them and the computations they perform</a:t>
            </a:r>
          </a:p>
          <a:p>
            <a:pPr lvl="1">
              <a:buFont typeface="Arial" charset="0"/>
              <a:buChar char="•"/>
            </a:pPr>
            <a:r>
              <a:rPr lang="en-US" dirty="0" smtClean="0"/>
              <a:t>Statistically independent failures</a:t>
            </a:r>
          </a:p>
          <a:p>
            <a:pPr lvl="1">
              <a:buFont typeface="Arial" charset="0"/>
              <a:buChar char="•"/>
            </a:pPr>
            <a:r>
              <a:rPr lang="en-US" dirty="0" smtClean="0"/>
              <a:t>When a node fails, all tasks running on that node fails as well, and if the node is restarted, the jobs running on it is not.</a:t>
            </a:r>
          </a:p>
        </p:txBody>
      </p:sp>
    </p:spTree>
    <p:extLst>
      <p:ext uri="{BB962C8B-B14F-4D97-AF65-F5344CB8AC3E}">
        <p14:creationId xmlns:p14="http://schemas.microsoft.com/office/powerpoint/2010/main" val="97962435"/>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 replication time server</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361952" y="1846263"/>
            <a:ext cx="7528422" cy="4022725"/>
          </a:xfrm>
        </p:spPr>
      </p:pic>
    </p:spTree>
    <p:extLst>
      <p:ext uri="{BB962C8B-B14F-4D97-AF65-F5344CB8AC3E}">
        <p14:creationId xmlns:p14="http://schemas.microsoft.com/office/powerpoint/2010/main" val="1977688524"/>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273996" y="1986113"/>
            <a:ext cx="7704968" cy="4022725"/>
          </a:xfrm>
        </p:spPr>
      </p:pic>
    </p:spTree>
    <p:extLst>
      <p:ext uri="{BB962C8B-B14F-4D97-AF65-F5344CB8AC3E}">
        <p14:creationId xmlns:p14="http://schemas.microsoft.com/office/powerpoint/2010/main" val="608299119"/>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en-US" dirty="0"/>
              <a:t>Considering load in the </a:t>
            </a:r>
            <a:r>
              <a:rPr lang="en-US" dirty="0" smtClean="0"/>
              <a:t>scheduling</a:t>
            </a:r>
            <a:endParaRPr lang="en-US" dirty="0"/>
          </a:p>
        </p:txBody>
      </p:sp>
      <p:sp>
        <p:nvSpPr>
          <p:cNvPr id="3" name="Platshållare för innehåll 2"/>
          <p:cNvSpPr>
            <a:spLocks noGrp="1"/>
          </p:cNvSpPr>
          <p:nvPr>
            <p:ph idx="1"/>
          </p:nvPr>
        </p:nvSpPr>
        <p:spPr/>
        <p:txBody>
          <a:bodyPr/>
          <a:lstStyle/>
          <a:p>
            <a:pPr>
              <a:buFont typeface="Arial" panose="020B0604020202020204" pitchFamily="34" charset="0"/>
              <a:buChar char="•"/>
            </a:pPr>
            <a:r>
              <a:rPr lang="en-US" dirty="0" smtClean="0"/>
              <a:t> We made an experiment where we had </a:t>
            </a:r>
          </a:p>
          <a:p>
            <a:pPr lvl="1">
              <a:buFont typeface="Arial" panose="020B0604020202020204" pitchFamily="34" charset="0"/>
              <a:buChar char="•"/>
            </a:pPr>
            <a:r>
              <a:rPr lang="en-US" dirty="0" smtClean="0"/>
              <a:t>2 reliable nodes (MTBF = 40 s) and </a:t>
            </a:r>
          </a:p>
          <a:p>
            <a:pPr lvl="1">
              <a:buFont typeface="Arial" panose="020B0604020202020204" pitchFamily="34" charset="0"/>
              <a:buChar char="•"/>
            </a:pPr>
            <a:r>
              <a:rPr lang="en-US" dirty="0" smtClean="0"/>
              <a:t>3 less reliable nodes (MTBF = 10 s). </a:t>
            </a:r>
          </a:p>
          <a:p>
            <a:pPr>
              <a:buFont typeface="Arial" panose="020B0604020202020204" pitchFamily="34" charset="0"/>
              <a:buChar char="•"/>
            </a:pPr>
            <a:r>
              <a:rPr lang="en-US" dirty="0" smtClean="0"/>
              <a:t> First all nodes had a low load, then we increased the load on one of the more reliable nodes and later decreased it again.</a:t>
            </a:r>
          </a:p>
          <a:p>
            <a:pPr>
              <a:buFont typeface="Arial" panose="020B0604020202020204" pitchFamily="34" charset="0"/>
              <a:buChar char="•"/>
            </a:pPr>
            <a:r>
              <a:rPr lang="en-US" dirty="0" smtClean="0"/>
              <a:t> We added a condition in the scheduling algorithm</a:t>
            </a:r>
          </a:p>
          <a:p>
            <a:pPr lvl="1">
              <a:buFont typeface="Arial" panose="020B0604020202020204" pitchFamily="34" charset="0"/>
              <a:buChar char="•"/>
            </a:pPr>
            <a:r>
              <a:rPr lang="en-US" dirty="0" smtClean="0"/>
              <a:t>If load &gt; MAX_PREFERRED_LOAD then place the task on another node if possible</a:t>
            </a:r>
          </a:p>
          <a:p>
            <a:pPr>
              <a:buFont typeface="Arial" panose="020B0604020202020204" pitchFamily="34" charset="0"/>
              <a:buChar char="•"/>
            </a:pPr>
            <a:r>
              <a:rPr lang="en-US" dirty="0" smtClean="0"/>
              <a:t>The goal was simply to show how easily the scheduling algorithm could be replaced, more specifically, the selection of nodes to place replicas on</a:t>
            </a:r>
            <a:endParaRPr lang="en-US" dirty="0"/>
          </a:p>
        </p:txBody>
      </p:sp>
    </p:spTree>
    <p:extLst>
      <p:ext uri="{BB962C8B-B14F-4D97-AF65-F5344CB8AC3E}">
        <p14:creationId xmlns:p14="http://schemas.microsoft.com/office/powerpoint/2010/main" val="2029672156"/>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en-US" dirty="0"/>
              <a:t>Considering load in the </a:t>
            </a:r>
            <a:r>
              <a:rPr lang="en-US" dirty="0" smtClean="0"/>
              <a:t>scheduling, </a:t>
            </a:r>
            <a:r>
              <a:rPr lang="en-US" dirty="0"/>
              <a:t>cont’d.</a:t>
            </a:r>
            <a:endParaRPr lang="sv-SE" dirty="0"/>
          </a:p>
        </p:txBody>
      </p:sp>
      <p:sp>
        <p:nvSpPr>
          <p:cNvPr id="7" name="Platshållare för innehåll 6"/>
          <p:cNvSpPr>
            <a:spLocks noGrp="1"/>
          </p:cNvSpPr>
          <p:nvPr>
            <p:ph idx="1"/>
          </p:nvPr>
        </p:nvSpPr>
        <p:spPr/>
        <p:txBody>
          <a:bodyPr/>
          <a:lstStyle/>
          <a:p>
            <a:endParaRPr lang="sv-SE"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5630" y="1845734"/>
            <a:ext cx="8521700" cy="4051300"/>
          </a:xfrm>
          <a:prstGeom prst="rect">
            <a:avLst/>
          </a:prstGeom>
        </p:spPr>
      </p:pic>
    </p:spTree>
    <p:extLst>
      <p:ext uri="{BB962C8B-B14F-4D97-AF65-F5344CB8AC3E}">
        <p14:creationId xmlns:p14="http://schemas.microsoft.com/office/powerpoint/2010/main" val="4206540287"/>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en-US" dirty="0"/>
              <a:t>Considering load in the </a:t>
            </a:r>
            <a:r>
              <a:rPr lang="en-US" dirty="0" smtClean="0"/>
              <a:t>scheduling, </a:t>
            </a:r>
            <a:r>
              <a:rPr lang="en-US" dirty="0"/>
              <a:t>cont’d.</a:t>
            </a:r>
            <a:endParaRPr lang="sv-SE" dirty="0"/>
          </a:p>
        </p:txBody>
      </p:sp>
      <p:sp>
        <p:nvSpPr>
          <p:cNvPr id="7" name="Platshållare för innehåll 6"/>
          <p:cNvSpPr>
            <a:spLocks noGrp="1"/>
          </p:cNvSpPr>
          <p:nvPr>
            <p:ph idx="1"/>
          </p:nvPr>
        </p:nvSpPr>
        <p:spPr/>
        <p:txBody>
          <a:bodyPr/>
          <a:lstStyle/>
          <a:p>
            <a:endParaRPr lang="sv-SE"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5380" y="1845734"/>
            <a:ext cx="7442200" cy="4051300"/>
          </a:xfrm>
          <a:prstGeom prst="rect">
            <a:avLst/>
          </a:prstGeom>
        </p:spPr>
      </p:pic>
    </p:spTree>
    <p:extLst>
      <p:ext uri="{BB962C8B-B14F-4D97-AF65-F5344CB8AC3E}">
        <p14:creationId xmlns:p14="http://schemas.microsoft.com/office/powerpoint/2010/main" val="3246933606"/>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en-US" dirty="0"/>
              <a:t>Considering load in the </a:t>
            </a:r>
            <a:r>
              <a:rPr lang="en-US" dirty="0" smtClean="0"/>
              <a:t>scheduling, </a:t>
            </a:r>
            <a:r>
              <a:rPr lang="en-US" dirty="0"/>
              <a:t>cont’d.</a:t>
            </a:r>
            <a:endParaRPr lang="sv-SE" dirty="0"/>
          </a:p>
        </p:txBody>
      </p:sp>
      <p:sp>
        <p:nvSpPr>
          <p:cNvPr id="7" name="Platshållare för innehåll 6"/>
          <p:cNvSpPr>
            <a:spLocks noGrp="1"/>
          </p:cNvSpPr>
          <p:nvPr>
            <p:ph idx="1"/>
          </p:nvPr>
        </p:nvSpPr>
        <p:spPr/>
        <p:txBody>
          <a:bodyPr/>
          <a:lstStyle/>
          <a:p>
            <a:endParaRPr lang="sv-SE"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5380" y="1845734"/>
            <a:ext cx="7442200" cy="4051300"/>
          </a:xfrm>
          <a:prstGeom prst="rect">
            <a:avLst/>
          </a:prstGeom>
        </p:spPr>
      </p:pic>
    </p:spTree>
    <p:extLst>
      <p:ext uri="{BB962C8B-B14F-4D97-AF65-F5344CB8AC3E}">
        <p14:creationId xmlns:p14="http://schemas.microsoft.com/office/powerpoint/2010/main" val="2820870025"/>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Discussion</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All values such as heartbeat timeout time, default MTBF/replication time, etc. was chosen so that we could run experiments for a couple of minutes and still have a lot of failures</a:t>
            </a:r>
          </a:p>
          <a:p>
            <a:pPr>
              <a:buFont typeface="Arial" charset="0"/>
              <a:buChar char="•"/>
            </a:pPr>
            <a:r>
              <a:rPr lang="en-US" dirty="0" smtClean="0"/>
              <a:t>Our model uses a relatively simple reliability model</a:t>
            </a:r>
          </a:p>
          <a:p>
            <a:pPr lvl="1">
              <a:buFont typeface="Arial" charset="0"/>
              <a:buChar char="•"/>
            </a:pPr>
            <a:r>
              <a:rPr lang="en-US" dirty="0" smtClean="0"/>
              <a:t>Limited in using a default MTBF in case no failure times for a node is known – the default value may be higher than the actual</a:t>
            </a:r>
          </a:p>
          <a:p>
            <a:pPr lvl="1">
              <a:buFont typeface="Arial" charset="0"/>
              <a:buChar char="•"/>
            </a:pPr>
            <a:r>
              <a:rPr lang="en-US" dirty="0" smtClean="0"/>
              <a:t>A more sophisticated model could for example assume node non-independent failures, for example the switch of a rack may fail, affecting all nodes in that rack. The reliability of a node should therefore take the current nodes into account</a:t>
            </a:r>
          </a:p>
          <a:p>
            <a:pPr>
              <a:buFont typeface="Arial" charset="0"/>
              <a:buChar char="•"/>
            </a:pPr>
            <a:r>
              <a:rPr lang="en-US" dirty="0" smtClean="0"/>
              <a:t>Also the selection of nodes could take more parameters into account</a:t>
            </a:r>
          </a:p>
          <a:p>
            <a:pPr lvl="1">
              <a:buFont typeface="Arial" charset="0"/>
              <a:buChar char="•"/>
            </a:pPr>
            <a:r>
              <a:rPr lang="en-US" dirty="0" smtClean="0"/>
              <a:t>Currently, the most reliable node is chosen, but it does not care whether or not the selected node has capacity for a new replica, or if it’s overloaded - but as shown in one of the experiments, it can easily be changed to not select nodes with a certain load</a:t>
            </a:r>
            <a:endParaRPr lang="en-US" dirty="0"/>
          </a:p>
        </p:txBody>
      </p:sp>
    </p:spTree>
    <p:extLst>
      <p:ext uri="{BB962C8B-B14F-4D97-AF65-F5344CB8AC3E}">
        <p14:creationId xmlns:p14="http://schemas.microsoft.com/office/powerpoint/2010/main" val="608509876"/>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Replication time</a:t>
            </a:r>
            <a:endParaRPr lang="en-US" dirty="0"/>
          </a:p>
        </p:txBody>
      </p:sp>
      <p:sp>
        <p:nvSpPr>
          <p:cNvPr id="3" name="Content Placeholder 2"/>
          <p:cNvSpPr>
            <a:spLocks noGrp="1"/>
          </p:cNvSpPr>
          <p:nvPr>
            <p:ph idx="1"/>
          </p:nvPr>
        </p:nvSpPr>
        <p:spPr/>
        <p:txBody>
          <a:bodyPr/>
          <a:lstStyle/>
          <a:p>
            <a:pPr>
              <a:buFont typeface="Arial" charset="0"/>
              <a:buChar char="•"/>
            </a:pPr>
            <a:r>
              <a:rPr lang="en-US" dirty="0"/>
              <a:t>Calvin not optimized for </a:t>
            </a:r>
            <a:r>
              <a:rPr lang="en-US" dirty="0" smtClean="0"/>
              <a:t>replicating actors. Still, we can replicate an actor with a state of 1 GB, in less than one hour</a:t>
            </a:r>
          </a:p>
          <a:p>
            <a:pPr>
              <a:buFont typeface="Arial" charset="0"/>
              <a:buChar char="•"/>
            </a:pPr>
            <a:r>
              <a:rPr lang="en-US" dirty="0" smtClean="0"/>
              <a:t>A more efficient implementation, e.g. in C++, would most likely reduce the replication time. At least for the lower state sizes, where the time to create the new actor is a significant part of the total replication time</a:t>
            </a:r>
            <a:endParaRPr lang="en-US" dirty="0"/>
          </a:p>
        </p:txBody>
      </p:sp>
    </p:spTree>
    <p:extLst>
      <p:ext uri="{BB962C8B-B14F-4D97-AF65-F5344CB8AC3E}">
        <p14:creationId xmlns:p14="http://schemas.microsoft.com/office/powerpoint/2010/main" val="757618634"/>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Replication time example</a:t>
            </a:r>
            <a:endParaRPr lang="en-US" dirty="0"/>
          </a:p>
        </p:txBody>
      </p:sp>
      <p:sp>
        <p:nvSpPr>
          <p:cNvPr id="3" name="Content Placeholder 2"/>
          <p:cNvSpPr>
            <a:spLocks noGrp="1"/>
          </p:cNvSpPr>
          <p:nvPr>
            <p:ph idx="1"/>
          </p:nvPr>
        </p:nvSpPr>
        <p:spPr/>
        <p:txBody>
          <a:bodyPr/>
          <a:lstStyle/>
          <a:p>
            <a:pPr marL="0" lvl="0" indent="0">
              <a:lnSpc>
                <a:spcPct val="100000"/>
              </a:lnSpc>
              <a:spcBef>
                <a:spcPts val="0"/>
              </a:spcBef>
              <a:spcAft>
                <a:spcPts val="0"/>
              </a:spcAft>
              <a:buClrTx/>
              <a:buSzTx/>
              <a:buNone/>
            </a:pPr>
            <a:r>
              <a:rPr lang="en-US" dirty="0" smtClean="0"/>
              <a:t>Assume:</a:t>
            </a:r>
          </a:p>
          <a:p>
            <a:pPr>
              <a:lnSpc>
                <a:spcPct val="100000"/>
              </a:lnSpc>
              <a:spcBef>
                <a:spcPts val="0"/>
              </a:spcBef>
              <a:spcAft>
                <a:spcPts val="0"/>
              </a:spcAft>
              <a:buSzTx/>
              <a:buFont typeface="Arial" charset="0"/>
              <a:buChar char="•"/>
            </a:pPr>
            <a:r>
              <a:rPr lang="en-US" dirty="0" smtClean="0"/>
              <a:t>node MTBF is equal to one year (</a:t>
            </a:r>
            <a:r>
              <a:rPr lang="is-IS" dirty="0" smtClean="0"/>
              <a:t>525 600 minutes)</a:t>
            </a:r>
          </a:p>
          <a:p>
            <a:pPr>
              <a:lnSpc>
                <a:spcPct val="100000"/>
              </a:lnSpc>
              <a:spcBef>
                <a:spcPts val="0"/>
              </a:spcBef>
              <a:spcAft>
                <a:spcPts val="0"/>
              </a:spcAft>
              <a:buSzTx/>
              <a:buFont typeface="Arial" charset="0"/>
              <a:buChar char="•"/>
            </a:pPr>
            <a:r>
              <a:rPr lang="en-US" dirty="0" smtClean="0"/>
              <a:t>R</a:t>
            </a:r>
            <a:r>
              <a:rPr lang="is-IS" dirty="0" smtClean="0"/>
              <a:t>eplication time of one hour (60 minutes)</a:t>
            </a:r>
          </a:p>
          <a:p>
            <a:pPr lvl="1">
              <a:lnSpc>
                <a:spcPct val="100000"/>
              </a:lnSpc>
              <a:spcBef>
                <a:spcPts val="0"/>
              </a:spcBef>
              <a:spcAft>
                <a:spcPts val="0"/>
              </a:spcAft>
              <a:buFont typeface="Arial" charset="0"/>
              <a:buChar char="•"/>
            </a:pPr>
            <a:r>
              <a:rPr lang="is-IS" dirty="0" smtClean="0"/>
              <a:t>using Calvin corresponds to a state size of more than 1 GB</a:t>
            </a:r>
          </a:p>
          <a:p>
            <a:pPr>
              <a:lnSpc>
                <a:spcPct val="100000"/>
              </a:lnSpc>
              <a:spcBef>
                <a:spcPts val="0"/>
              </a:spcBef>
              <a:spcAft>
                <a:spcPts val="0"/>
              </a:spcAft>
              <a:buSzTx/>
              <a:buFont typeface="Arial" charset="0"/>
              <a:buChar char="•"/>
            </a:pPr>
            <a:endParaRPr lang="is-IS" dirty="0"/>
          </a:p>
          <a:p>
            <a:pPr>
              <a:buFont typeface="Arial" charset="0"/>
              <a:buChar char="•"/>
            </a:pPr>
            <a:r>
              <a:rPr lang="en-US" dirty="0"/>
              <a:t> Reliability of nodes: R(t) = e</a:t>
            </a:r>
            <a:r>
              <a:rPr lang="en-US" baseline="30000" dirty="0"/>
              <a:t>-t/MTBF</a:t>
            </a:r>
            <a:r>
              <a:rPr lang="en-US" dirty="0"/>
              <a:t> = </a:t>
            </a:r>
            <a:r>
              <a:rPr lang="en-US" dirty="0" smtClean="0"/>
              <a:t>e</a:t>
            </a:r>
            <a:r>
              <a:rPr lang="en-US" baseline="30000" dirty="0" smtClean="0"/>
              <a:t>-60/525 600</a:t>
            </a:r>
            <a:r>
              <a:rPr lang="en-US" dirty="0" smtClean="0"/>
              <a:t> = </a:t>
            </a:r>
            <a:r>
              <a:rPr lang="tr-TR" dirty="0"/>
              <a:t>0.999885851264</a:t>
            </a:r>
            <a:endParaRPr lang="en-US" dirty="0"/>
          </a:p>
          <a:p>
            <a:pPr marL="0" lvl="0" indent="0">
              <a:lnSpc>
                <a:spcPct val="100000"/>
              </a:lnSpc>
              <a:spcBef>
                <a:spcPts val="0"/>
              </a:spcBef>
              <a:spcAft>
                <a:spcPts val="0"/>
              </a:spcAft>
              <a:buClrTx/>
              <a:buSzTx/>
              <a:buNone/>
            </a:pPr>
            <a:endParaRPr lang="is-IS" dirty="0" smtClean="0"/>
          </a:p>
          <a:p>
            <a:pPr marL="0" lvl="0" indent="0">
              <a:lnSpc>
                <a:spcPct val="100000"/>
              </a:lnSpc>
              <a:spcBef>
                <a:spcPts val="0"/>
              </a:spcBef>
              <a:spcAft>
                <a:spcPts val="0"/>
              </a:spcAft>
              <a:buClrTx/>
              <a:buSzTx/>
              <a:buNone/>
            </a:pPr>
            <a:endParaRPr lang="is-IS" dirty="0" smtClean="0"/>
          </a:p>
          <a:p>
            <a:pPr marL="0" lvl="0" indent="0">
              <a:lnSpc>
                <a:spcPct val="100000"/>
              </a:lnSpc>
              <a:spcBef>
                <a:spcPts val="0"/>
              </a:spcBef>
              <a:spcAft>
                <a:spcPts val="0"/>
              </a:spcAft>
              <a:buClrTx/>
              <a:buSzTx/>
              <a:buNone/>
            </a:pPr>
            <a:endParaRPr lang="is-IS" dirty="0"/>
          </a:p>
          <a:p>
            <a:pPr marL="0" lvl="0" indent="0">
              <a:lnSpc>
                <a:spcPct val="100000"/>
              </a:lnSpc>
              <a:spcBef>
                <a:spcPts val="0"/>
              </a:spcBef>
              <a:spcAft>
                <a:spcPts val="0"/>
              </a:spcAft>
              <a:buClrTx/>
              <a:buSzTx/>
              <a:buNone/>
            </a:pPr>
            <a:endParaRPr lang="en-US" dirty="0"/>
          </a:p>
        </p:txBody>
      </p:sp>
      <p:graphicFrame>
        <p:nvGraphicFramePr>
          <p:cNvPr id="5" name="Table 4"/>
          <p:cNvGraphicFramePr>
            <a:graphicFrameLocks noGrp="1"/>
          </p:cNvGraphicFramePr>
          <p:nvPr>
            <p:extLst/>
          </p:nvPr>
        </p:nvGraphicFramePr>
        <p:xfrm>
          <a:off x="2833091" y="3857414"/>
          <a:ext cx="6586777" cy="1478280"/>
        </p:xfrm>
        <a:graphic>
          <a:graphicData uri="http://schemas.openxmlformats.org/drawingml/2006/table">
            <a:tbl>
              <a:tblPr firstRow="1" bandRow="1">
                <a:tableStyleId>{2D5ABB26-0587-4C30-8999-92F81FD0307C}</a:tableStyleId>
              </a:tblPr>
              <a:tblGrid>
                <a:gridCol w="2079740"/>
                <a:gridCol w="4507037"/>
              </a:tblGrid>
              <a:tr h="358986">
                <a:tc>
                  <a:txBody>
                    <a:bodyPr/>
                    <a:lstStyle/>
                    <a:p>
                      <a:r>
                        <a:rPr lang="en-US" b="1" dirty="0" smtClean="0"/>
                        <a:t>Number of replicas</a:t>
                      </a:r>
                      <a:endParaRPr lang="en-US" b="1" dirty="0"/>
                    </a:p>
                  </a:txBody>
                  <a:tcPr/>
                </a:tc>
                <a:tc>
                  <a:txBody>
                    <a:bodyPr/>
                    <a:lstStyle/>
                    <a:p>
                      <a:r>
                        <a:rPr lang="en-US" b="1" dirty="0" smtClean="0"/>
                        <a:t>Reliability</a:t>
                      </a:r>
                      <a:endParaRPr lang="en-US" b="1" dirty="0"/>
                    </a:p>
                  </a:txBody>
                  <a:tcPr/>
                </a:tc>
              </a:tr>
              <a:tr h="370840">
                <a:tc>
                  <a:txBody>
                    <a:bodyPr/>
                    <a:lstStyle/>
                    <a:p>
                      <a:r>
                        <a:rPr lang="en-US" dirty="0" smtClean="0"/>
                        <a:t>1</a:t>
                      </a:r>
                      <a:endParaRPr lang="en-US" dirty="0"/>
                    </a:p>
                  </a:txBody>
                  <a:tcPr/>
                </a:tc>
                <a:tc>
                  <a:txBody>
                    <a:bodyPr/>
                    <a:lstStyle/>
                    <a:p>
                      <a:r>
                        <a:rPr lang="en-US" dirty="0" smtClean="0"/>
                        <a:t>1 –</a:t>
                      </a:r>
                      <a:r>
                        <a:rPr lang="en-US" baseline="0" dirty="0" smtClean="0"/>
                        <a:t> (1 – R(t))</a:t>
                      </a:r>
                      <a:r>
                        <a:rPr lang="en-US" baseline="30000" dirty="0" smtClean="0"/>
                        <a:t>1</a:t>
                      </a:r>
                      <a:r>
                        <a:rPr lang="en-US" baseline="0" dirty="0" smtClean="0"/>
                        <a:t> = </a:t>
                      </a:r>
                      <a:r>
                        <a:rPr lang="tr-TR" baseline="0" dirty="0" smtClean="0"/>
                        <a:t>0.999885851264</a:t>
                      </a:r>
                      <a:endParaRPr lang="en-US" baseline="30000" dirty="0"/>
                    </a:p>
                  </a:txBody>
                  <a:tcPr/>
                </a:tc>
              </a:tr>
              <a:tr h="370840">
                <a:tc>
                  <a:txBody>
                    <a:bodyPr/>
                    <a:lstStyle/>
                    <a:p>
                      <a:r>
                        <a:rPr lang="en-US" dirty="0" smtClean="0"/>
                        <a:t>2</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dirty="0" smtClean="0"/>
                        <a:t>1 –</a:t>
                      </a:r>
                      <a:r>
                        <a:rPr lang="en-US" b="0" baseline="0" dirty="0" smtClean="0"/>
                        <a:t> (1 – R(t))</a:t>
                      </a:r>
                      <a:r>
                        <a:rPr lang="en-US" b="0" baseline="30000" dirty="0" smtClean="0"/>
                        <a:t>2</a:t>
                      </a:r>
                      <a:r>
                        <a:rPr lang="en-US" b="0" baseline="0" dirty="0" smtClean="0"/>
                        <a:t> = </a:t>
                      </a:r>
                      <a:r>
                        <a:rPr lang="nb-NO" b="0" baseline="0" dirty="0" smtClean="0"/>
                        <a:t>0.99999998697 (7-nines)</a:t>
                      </a:r>
                      <a:endParaRPr lang="en-US" b="0" baseline="30000" dirty="0" smtClean="0"/>
                    </a:p>
                  </a:txBody>
                  <a:tcPr/>
                </a:tc>
              </a:tr>
              <a:tr h="370840">
                <a:tc>
                  <a:txBody>
                    <a:bodyPr/>
                    <a:lstStyle/>
                    <a:p>
                      <a:r>
                        <a:rPr lang="en-US" dirty="0" smtClean="0"/>
                        <a:t>3</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dirty="0" smtClean="0"/>
                        <a:t>1 –</a:t>
                      </a:r>
                      <a:r>
                        <a:rPr lang="en-US" b="0" baseline="0" dirty="0" smtClean="0"/>
                        <a:t> (1 – R(t))</a:t>
                      </a:r>
                      <a:r>
                        <a:rPr lang="en-US" b="0" baseline="30000" dirty="0" smtClean="0"/>
                        <a:t>3</a:t>
                      </a:r>
                      <a:r>
                        <a:rPr lang="en-US" b="0" baseline="0" dirty="0" smtClean="0"/>
                        <a:t> = </a:t>
                      </a:r>
                      <a:r>
                        <a:rPr lang="nb-NO" b="0" baseline="0" dirty="0" smtClean="0"/>
                        <a:t>0.999999999998 (11-nines)</a:t>
                      </a:r>
                      <a:endParaRPr lang="en-US" b="0" baseline="30000" dirty="0" smtClean="0"/>
                    </a:p>
                  </a:txBody>
                  <a:tcPr/>
                </a:tc>
              </a:tr>
            </a:tbl>
          </a:graphicData>
        </a:graphic>
      </p:graphicFrame>
    </p:spTree>
    <p:extLst>
      <p:ext uri="{BB962C8B-B14F-4D97-AF65-F5344CB8AC3E}">
        <p14:creationId xmlns:p14="http://schemas.microsoft.com/office/powerpoint/2010/main" val="799737953"/>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en-US" dirty="0" smtClean="0"/>
              <a:t>Future</a:t>
            </a:r>
            <a:r>
              <a:rPr lang="sv-SE" dirty="0" smtClean="0"/>
              <a:t> </a:t>
            </a:r>
            <a:r>
              <a:rPr lang="en-US" dirty="0" smtClean="0"/>
              <a:t>work</a:t>
            </a:r>
            <a:endParaRPr lang="en-US" dirty="0"/>
          </a:p>
        </p:txBody>
      </p:sp>
      <p:sp>
        <p:nvSpPr>
          <p:cNvPr id="3" name="Platshållare för innehåll 2"/>
          <p:cNvSpPr>
            <a:spLocks noGrp="1"/>
          </p:cNvSpPr>
          <p:nvPr>
            <p:ph idx="1"/>
          </p:nvPr>
        </p:nvSpPr>
        <p:spPr/>
        <p:txBody>
          <a:bodyPr>
            <a:normAutofit lnSpcReduction="10000"/>
          </a:bodyPr>
          <a:lstStyle/>
          <a:p>
            <a:pPr>
              <a:buFont typeface="Arial" panose="020B0604020202020204" pitchFamily="34" charset="0"/>
              <a:buChar char="•"/>
            </a:pPr>
            <a:r>
              <a:rPr lang="en-US" dirty="0" smtClean="0"/>
              <a:t> Investigate the scalability of our model</a:t>
            </a:r>
          </a:p>
          <a:p>
            <a:pPr lvl="1">
              <a:buFont typeface="Arial" panose="020B0604020202020204" pitchFamily="34" charset="0"/>
              <a:buChar char="•"/>
            </a:pPr>
            <a:r>
              <a:rPr lang="en-US" dirty="0" smtClean="0"/>
              <a:t>Only tested using a cluster of 6 servers</a:t>
            </a:r>
          </a:p>
          <a:p>
            <a:pPr>
              <a:buFont typeface="Arial" panose="020B0604020202020204" pitchFamily="34" charset="0"/>
              <a:buChar char="•"/>
            </a:pPr>
            <a:r>
              <a:rPr lang="en-US" dirty="0" smtClean="0"/>
              <a:t>The reliability model is exchangeable. It can be extended through:</a:t>
            </a:r>
          </a:p>
          <a:p>
            <a:pPr lvl="1">
              <a:buFont typeface="Arial" panose="020B0604020202020204" pitchFamily="34" charset="0"/>
              <a:buChar char="•"/>
            </a:pPr>
            <a:r>
              <a:rPr lang="en-US" dirty="0" smtClean="0"/>
              <a:t>Adding more parameter, e.g. considering link failures</a:t>
            </a:r>
          </a:p>
          <a:p>
            <a:pPr lvl="1">
              <a:buFont typeface="Arial" panose="020B0604020202020204" pitchFamily="34" charset="0"/>
              <a:buChar char="•"/>
            </a:pPr>
            <a:r>
              <a:rPr lang="en-US" dirty="0" smtClean="0"/>
              <a:t>Take current nodes into account – e.g. two nodes in same rack has less reliability than two nodes in different racks</a:t>
            </a:r>
          </a:p>
          <a:p>
            <a:pPr lvl="1">
              <a:buFont typeface="Arial" panose="020B0604020202020204" pitchFamily="34" charset="0"/>
              <a:buChar char="•"/>
            </a:pPr>
            <a:r>
              <a:rPr lang="en-US" dirty="0" smtClean="0"/>
              <a:t>Applying machine learning – since the reliability of running applications is periodically monitored, preventative measures such as moving replicas or creating new replicas before failures happen could be applied</a:t>
            </a:r>
          </a:p>
          <a:p>
            <a:pPr>
              <a:buFont typeface="Arial" panose="020B0604020202020204" pitchFamily="34" charset="0"/>
              <a:buChar char="•"/>
            </a:pPr>
            <a:r>
              <a:rPr lang="en-US" dirty="0" smtClean="0"/>
              <a:t> Adding a consensus algorithm</a:t>
            </a:r>
          </a:p>
          <a:p>
            <a:pPr lvl="1">
              <a:buFont typeface="Arial" panose="020B0604020202020204" pitchFamily="34" charset="0"/>
              <a:buChar char="•"/>
            </a:pPr>
            <a:r>
              <a:rPr lang="en-US" dirty="0" smtClean="0"/>
              <a:t>Detect nodes producing the wrong result</a:t>
            </a:r>
          </a:p>
          <a:p>
            <a:pPr>
              <a:buFont typeface="Arial" panose="020B0604020202020204" pitchFamily="34" charset="0"/>
              <a:buChar char="•"/>
            </a:pPr>
            <a:r>
              <a:rPr lang="en-US" dirty="0" smtClean="0"/>
              <a:t> The scheduling can be extended by</a:t>
            </a:r>
          </a:p>
          <a:p>
            <a:pPr lvl="1">
              <a:buFont typeface="Arial" panose="020B0604020202020204" pitchFamily="34" charset="0"/>
              <a:buChar char="•"/>
            </a:pPr>
            <a:r>
              <a:rPr lang="en-US" dirty="0" smtClean="0"/>
              <a:t>Include nodes´ load and resources in the scheduling</a:t>
            </a:r>
          </a:p>
        </p:txBody>
      </p:sp>
    </p:spTree>
    <p:extLst>
      <p:ext uri="{BB962C8B-B14F-4D97-AF65-F5344CB8AC3E}">
        <p14:creationId xmlns:p14="http://schemas.microsoft.com/office/powerpoint/2010/main" val="60550274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Failure distribution</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pPr marL="0" lvl="0" indent="0">
                  <a:buNone/>
                </a:pPr>
                <a:r>
                  <a:rPr lang="en-US" dirty="0" smtClean="0"/>
                  <a:t>We assume failures follow a Poisson process, a common assumption when having constant failure rates</a:t>
                </a:r>
              </a:p>
              <a:p>
                <a:pPr marL="0" lvl="0" indent="0">
                  <a:buNone/>
                </a:pPr>
                <a:endParaRPr lang="en-US" dirty="0" smtClean="0"/>
              </a:p>
              <a:p>
                <a:pPr marL="0" lvl="0" indent="0">
                  <a:buNone/>
                </a:pPr>
                <a:r>
                  <a:rPr lang="en-US" dirty="0"/>
                  <a:t>w</a:t>
                </a:r>
                <a:r>
                  <a:rPr lang="en-US" dirty="0" smtClean="0"/>
                  <a:t>here </a:t>
                </a:r>
                <a14:m>
                  <m:oMath xmlns:m="http://schemas.openxmlformats.org/officeDocument/2006/math">
                    <m:r>
                      <a:rPr lang="en-GB" b="0" i="1" smtClean="0">
                        <a:latin typeface="Cambria Math" charset="0"/>
                      </a:rPr>
                      <m:t>𝜆</m:t>
                    </m:r>
                  </m:oMath>
                </a14:m>
                <a:r>
                  <a:rPr lang="en-US" dirty="0" smtClean="0"/>
                  <a:t> is the failure rate, i.e. the average number of failures during a time </a:t>
                </a:r>
                <a:r>
                  <a:rPr lang="en-US" i="1" dirty="0" smtClean="0"/>
                  <a:t>t</a:t>
                </a:r>
                <a:r>
                  <a:rPr lang="en-US" dirty="0" smtClean="0"/>
                  <a:t>.</a:t>
                </a:r>
              </a:p>
              <a:p>
                <a:pPr marL="0" lvl="0" indent="0">
                  <a:buNone/>
                </a:pPr>
                <a:r>
                  <a:rPr lang="en-US" dirty="0" smtClean="0"/>
                  <a:t>From a time </a:t>
                </a:r>
                <a:r>
                  <a:rPr lang="en-US" i="1" dirty="0" smtClean="0"/>
                  <a:t>t</a:t>
                </a:r>
                <a:r>
                  <a:rPr lang="en-US" dirty="0" smtClean="0"/>
                  <a:t> and a </a:t>
                </a:r>
                <a:r>
                  <a:rPr lang="en-US" i="1" dirty="0" smtClean="0"/>
                  <a:t>mean-time-between-failures</a:t>
                </a:r>
                <a:r>
                  <a:rPr lang="en-US" dirty="0" smtClean="0"/>
                  <a:t> (MTBF), </a:t>
                </a:r>
                <a14:m>
                  <m:oMath xmlns:m="http://schemas.openxmlformats.org/officeDocument/2006/math">
                    <m:r>
                      <a:rPr lang="en-GB" i="1">
                        <a:latin typeface="Cambria Math" charset="0"/>
                      </a:rPr>
                      <m:t>𝜆</m:t>
                    </m:r>
                  </m:oMath>
                </a14:m>
                <a:r>
                  <a:rPr lang="en-US" dirty="0" smtClean="0"/>
                  <a:t> can be calculated as </a:t>
                </a:r>
              </a:p>
              <a:p>
                <a:pPr marL="0" lvl="0" indent="0">
                  <a:buNone/>
                </a:pPr>
                <a:endParaRPr lang="en-US" dirty="0" smtClean="0"/>
              </a:p>
              <a:p>
                <a:pPr marL="0" lvl="0" indent="0">
                  <a:buNone/>
                </a:pPr>
                <a:r>
                  <a:rPr lang="en-US" dirty="0" smtClean="0"/>
                  <a:t>Resulting in</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515" t="-1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angle 3"/>
              <p:cNvSpPr/>
              <p:nvPr/>
            </p:nvSpPr>
            <p:spPr>
              <a:xfrm>
                <a:off x="4811729" y="2372901"/>
                <a:ext cx="2629502" cy="661912"/>
              </a:xfrm>
              <a:prstGeom prst="rect">
                <a:avLst/>
              </a:prstGeom>
            </p:spPr>
            <p:txBody>
              <a:bodyPr wrap="none">
                <a:spAutoFit/>
              </a:bodyPr>
              <a:lstStyle/>
              <a:p>
                <a:pPr lvl="0"/>
                <a14:m>
                  <m:oMathPara xmlns:m="http://schemas.openxmlformats.org/officeDocument/2006/math">
                    <m:oMathParaPr>
                      <m:jc m:val="centerGroup"/>
                    </m:oMathParaPr>
                    <m:oMath xmlns:m="http://schemas.openxmlformats.org/officeDocument/2006/math">
                      <m:r>
                        <a:rPr lang="en-GB" i="1">
                          <a:latin typeface="Cambria Math" charset="0"/>
                        </a:rPr>
                        <m:t>𝑃</m:t>
                      </m:r>
                      <m:d>
                        <m:dPr>
                          <m:ctrlPr>
                            <a:rPr lang="en-GB" i="1">
                              <a:latin typeface="Cambria Math" charset="0"/>
                            </a:rPr>
                          </m:ctrlPr>
                        </m:dPr>
                        <m:e>
                          <m:r>
                            <a:rPr lang="en-GB" i="1">
                              <a:latin typeface="Cambria Math" charset="0"/>
                            </a:rPr>
                            <m:t>𝑘</m:t>
                          </m:r>
                          <m:r>
                            <a:rPr lang="en-GB" i="1">
                              <a:latin typeface="Cambria Math" charset="0"/>
                            </a:rPr>
                            <m:t> </m:t>
                          </m:r>
                          <m:r>
                            <a:rPr lang="en-GB" i="1">
                              <a:latin typeface="Cambria Math" charset="0"/>
                            </a:rPr>
                            <m:t>𝑓𝑎𝑖𝑙𝑢𝑟𝑒𝑠</m:t>
                          </m:r>
                        </m:e>
                      </m:d>
                      <m:r>
                        <a:rPr lang="en-GB" i="1">
                          <a:latin typeface="Cambria Math" charset="0"/>
                        </a:rPr>
                        <m:t>=</m:t>
                      </m:r>
                      <m:f>
                        <m:fPr>
                          <m:ctrlPr>
                            <a:rPr lang="fi-FI" i="1">
                              <a:latin typeface="Cambria Math" charset="0"/>
                            </a:rPr>
                          </m:ctrlPr>
                        </m:fPr>
                        <m:num>
                          <m:r>
                            <a:rPr lang="en-GB" i="1">
                              <a:latin typeface="Cambria Math" charset="0"/>
                            </a:rPr>
                            <m:t>𝜆</m:t>
                          </m:r>
                          <m:r>
                            <a:rPr lang="en-GB" i="1">
                              <a:latin typeface="Cambria Math" charset="0"/>
                            </a:rPr>
                            <m:t>∗</m:t>
                          </m:r>
                          <m:sSup>
                            <m:sSupPr>
                              <m:ctrlPr>
                                <a:rPr lang="is-IS" i="1">
                                  <a:latin typeface="Cambria Math" charset="0"/>
                                </a:rPr>
                              </m:ctrlPr>
                            </m:sSupPr>
                            <m:e>
                              <m:r>
                                <a:rPr lang="en-GB" i="1">
                                  <a:latin typeface="Cambria Math" charset="0"/>
                                </a:rPr>
                                <m:t>𝑒</m:t>
                              </m:r>
                            </m:e>
                            <m:sup>
                              <m:r>
                                <a:rPr lang="en-GB" i="1">
                                  <a:latin typeface="Cambria Math" charset="0"/>
                                </a:rPr>
                                <m:t>−</m:t>
                              </m:r>
                              <m:r>
                                <a:rPr lang="en-GB" i="1">
                                  <a:latin typeface="Cambria Math" charset="0"/>
                                </a:rPr>
                                <m:t>𝜆</m:t>
                              </m:r>
                            </m:sup>
                          </m:sSup>
                        </m:num>
                        <m:den>
                          <m:r>
                            <a:rPr lang="en-GB" i="1">
                              <a:latin typeface="Cambria Math" charset="0"/>
                            </a:rPr>
                            <m:t>𝑘</m:t>
                          </m:r>
                          <m:r>
                            <a:rPr lang="fi-FI" i="1">
                              <a:latin typeface="Cambria Math" charset="0"/>
                            </a:rPr>
                            <m:t>!</m:t>
                          </m:r>
                        </m:den>
                      </m:f>
                    </m:oMath>
                  </m:oMathPara>
                </a14:m>
                <a:endParaRPr lang="en-US" dirty="0"/>
              </a:p>
            </p:txBody>
          </p:sp>
        </mc:Choice>
        <mc:Fallback xmlns="">
          <p:sp>
            <p:nvSpPr>
              <p:cNvPr id="4" name="Rectangle 3"/>
              <p:cNvSpPr>
                <a:spLocks noRot="1" noChangeAspect="1" noMove="1" noResize="1" noEditPoints="1" noAdjustHandles="1" noChangeArrowheads="1" noChangeShapeType="1" noTextEdit="1"/>
              </p:cNvSpPr>
              <p:nvPr/>
            </p:nvSpPr>
            <p:spPr>
              <a:xfrm>
                <a:off x="4811729" y="2372901"/>
                <a:ext cx="2629502" cy="661912"/>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p:cNvSpPr/>
              <p:nvPr/>
            </p:nvSpPr>
            <p:spPr>
              <a:xfrm>
                <a:off x="5476206" y="3836294"/>
                <a:ext cx="1300548" cy="59086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GB" i="1">
                          <a:latin typeface="Cambria Math" charset="0"/>
                        </a:rPr>
                        <m:t>𝜆</m:t>
                      </m:r>
                      <m:r>
                        <a:rPr lang="en-GB" i="1">
                          <a:latin typeface="Cambria Math" charset="0"/>
                        </a:rPr>
                        <m:t>=</m:t>
                      </m:r>
                      <m:f>
                        <m:fPr>
                          <m:ctrlPr>
                            <a:rPr lang="fi-FI" i="1">
                              <a:latin typeface="Cambria Math" charset="0"/>
                            </a:rPr>
                          </m:ctrlPr>
                        </m:fPr>
                        <m:num>
                          <m:r>
                            <a:rPr lang="en-GB" i="1">
                              <a:latin typeface="Cambria Math" charset="0"/>
                            </a:rPr>
                            <m:t>𝑡</m:t>
                          </m:r>
                        </m:num>
                        <m:den>
                          <m:r>
                            <a:rPr lang="en-GB" i="1">
                              <a:latin typeface="Cambria Math" charset="0"/>
                            </a:rPr>
                            <m:t>𝑀𝑇𝐵𝐹</m:t>
                          </m:r>
                        </m:den>
                      </m:f>
                    </m:oMath>
                  </m:oMathPara>
                </a14:m>
                <a:endParaRPr lang="en-US" dirty="0"/>
              </a:p>
            </p:txBody>
          </p:sp>
        </mc:Choice>
        <mc:Fallback xmlns="">
          <p:sp>
            <p:nvSpPr>
              <p:cNvPr id="5" name="Rectangle 4"/>
              <p:cNvSpPr>
                <a:spLocks noRot="1" noChangeAspect="1" noMove="1" noResize="1" noEditPoints="1" noAdjustHandles="1" noChangeArrowheads="1" noChangeShapeType="1" noTextEdit="1"/>
              </p:cNvSpPr>
              <p:nvPr/>
            </p:nvSpPr>
            <p:spPr>
              <a:xfrm>
                <a:off x="5476206" y="3836294"/>
                <a:ext cx="1300548" cy="590867"/>
              </a:xfrm>
              <a:prstGeom prst="rect">
                <a:avLst/>
              </a:prstGeom>
              <a:blipFill rotWithShape="0">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p:cNvSpPr/>
              <p:nvPr/>
            </p:nvSpPr>
            <p:spPr>
              <a:xfrm>
                <a:off x="3384736" y="4727723"/>
                <a:ext cx="5483488" cy="840808"/>
              </a:xfrm>
              <a:prstGeom prst="rect">
                <a:avLst/>
              </a:prstGeom>
            </p:spPr>
            <p:txBody>
              <a:bodyPr wrap="none">
                <a:spAutoFit/>
              </a:bodyPr>
              <a:lstStyle/>
              <a:p>
                <a:pPr lvl="0"/>
                <a14:m>
                  <m:oMathPara xmlns:m="http://schemas.openxmlformats.org/officeDocument/2006/math">
                    <m:oMathParaPr>
                      <m:jc m:val="centerGroup"/>
                    </m:oMathParaPr>
                    <m:oMath xmlns:m="http://schemas.openxmlformats.org/officeDocument/2006/math">
                      <m:r>
                        <a:rPr lang="en-GB" i="1">
                          <a:latin typeface="Cambria Math" charset="0"/>
                        </a:rPr>
                        <m:t>𝑃</m:t>
                      </m:r>
                      <m:d>
                        <m:dPr>
                          <m:ctrlPr>
                            <a:rPr lang="en-GB" i="1">
                              <a:latin typeface="Cambria Math" charset="0"/>
                            </a:rPr>
                          </m:ctrlPr>
                        </m:dPr>
                        <m:e>
                          <m:r>
                            <a:rPr lang="en-GB" i="1">
                              <a:latin typeface="Cambria Math" charset="0"/>
                            </a:rPr>
                            <m:t>𝑘</m:t>
                          </m:r>
                          <m:r>
                            <a:rPr lang="en-GB" i="1">
                              <a:latin typeface="Cambria Math" charset="0"/>
                            </a:rPr>
                            <m:t> </m:t>
                          </m:r>
                          <m:r>
                            <a:rPr lang="en-GB" i="1">
                              <a:latin typeface="Cambria Math" charset="0"/>
                            </a:rPr>
                            <m:t>𝑓𝑎𝑖𝑙𝑢𝑟𝑒𝑠</m:t>
                          </m:r>
                          <m:r>
                            <a:rPr lang="en-GB" i="1">
                              <a:latin typeface="Cambria Math" charset="0"/>
                            </a:rPr>
                            <m:t> </m:t>
                          </m:r>
                          <m:r>
                            <a:rPr lang="en-GB" i="1">
                              <a:latin typeface="Cambria Math" charset="0"/>
                            </a:rPr>
                            <m:t>𝑑𝑢𝑟𝑖𝑛𝑔</m:t>
                          </m:r>
                          <m:r>
                            <a:rPr lang="en-GB" i="1">
                              <a:latin typeface="Cambria Math" charset="0"/>
                            </a:rPr>
                            <m:t> </m:t>
                          </m:r>
                          <m:r>
                            <a:rPr lang="en-GB" i="1">
                              <a:latin typeface="Cambria Math" charset="0"/>
                            </a:rPr>
                            <m:t>𝑡𝑖𝑚𝑒</m:t>
                          </m:r>
                          <m:r>
                            <a:rPr lang="en-GB" i="1">
                              <a:latin typeface="Cambria Math" charset="0"/>
                            </a:rPr>
                            <m:t> </m:t>
                          </m:r>
                          <m:r>
                            <a:rPr lang="en-GB" i="1">
                              <a:latin typeface="Cambria Math" charset="0"/>
                            </a:rPr>
                            <m:t>𝑡</m:t>
                          </m:r>
                        </m:e>
                      </m:d>
                      <m:r>
                        <a:rPr lang="en-GB" i="1">
                          <a:latin typeface="Cambria Math" charset="0"/>
                        </a:rPr>
                        <m:t>=</m:t>
                      </m:r>
                      <m:f>
                        <m:fPr>
                          <m:ctrlPr>
                            <a:rPr lang="fi-FI" i="1">
                              <a:latin typeface="Cambria Math" charset="0"/>
                            </a:rPr>
                          </m:ctrlPr>
                        </m:fPr>
                        <m:num>
                          <m:sSup>
                            <m:sSupPr>
                              <m:ctrlPr>
                                <a:rPr lang="is-IS" i="1">
                                  <a:latin typeface="Cambria Math" charset="0"/>
                                </a:rPr>
                              </m:ctrlPr>
                            </m:sSupPr>
                            <m:e>
                              <m:d>
                                <m:dPr>
                                  <m:ctrlPr>
                                    <a:rPr lang="en-US" i="1">
                                      <a:latin typeface="Cambria Math" charset="0"/>
                                    </a:rPr>
                                  </m:ctrlPr>
                                </m:dPr>
                                <m:e>
                                  <m:f>
                                    <m:fPr>
                                      <m:ctrlPr>
                                        <a:rPr lang="fi-FI" i="1">
                                          <a:latin typeface="Cambria Math" charset="0"/>
                                        </a:rPr>
                                      </m:ctrlPr>
                                    </m:fPr>
                                    <m:num>
                                      <m:r>
                                        <a:rPr lang="en-GB" i="1">
                                          <a:latin typeface="Cambria Math" charset="0"/>
                                        </a:rPr>
                                        <m:t>𝑡</m:t>
                                      </m:r>
                                    </m:num>
                                    <m:den>
                                      <m:r>
                                        <a:rPr lang="en-GB" i="1">
                                          <a:latin typeface="Cambria Math" charset="0"/>
                                        </a:rPr>
                                        <m:t>𝑀𝑇𝐵𝐹</m:t>
                                      </m:r>
                                    </m:den>
                                  </m:f>
                                </m:e>
                              </m:d>
                            </m:e>
                            <m:sup>
                              <m:r>
                                <a:rPr lang="en-GB" i="1">
                                  <a:latin typeface="Cambria Math" charset="0"/>
                                </a:rPr>
                                <m:t>𝑘</m:t>
                              </m:r>
                            </m:sup>
                          </m:sSup>
                          <m:r>
                            <a:rPr lang="en-GB" i="1">
                              <a:latin typeface="Cambria Math" charset="0"/>
                            </a:rPr>
                            <m:t>∗</m:t>
                          </m:r>
                          <m:sSup>
                            <m:sSupPr>
                              <m:ctrlPr>
                                <a:rPr lang="is-IS" i="1">
                                  <a:latin typeface="Cambria Math" charset="0"/>
                                </a:rPr>
                              </m:ctrlPr>
                            </m:sSupPr>
                            <m:e>
                              <m:r>
                                <a:rPr lang="en-GB" i="1">
                                  <a:latin typeface="Cambria Math" charset="0"/>
                                </a:rPr>
                                <m:t>𝑒</m:t>
                              </m:r>
                            </m:e>
                            <m:sup>
                              <m:r>
                                <a:rPr lang="en-GB" i="1">
                                  <a:latin typeface="Cambria Math" charset="0"/>
                                </a:rPr>
                                <m:t>−</m:t>
                              </m:r>
                              <m:d>
                                <m:dPr>
                                  <m:ctrlPr>
                                    <a:rPr lang="en-US" i="1">
                                      <a:latin typeface="Cambria Math" charset="0"/>
                                    </a:rPr>
                                  </m:ctrlPr>
                                </m:dPr>
                                <m:e>
                                  <m:f>
                                    <m:fPr>
                                      <m:ctrlPr>
                                        <a:rPr lang="fi-FI" i="1">
                                          <a:latin typeface="Cambria Math" charset="0"/>
                                        </a:rPr>
                                      </m:ctrlPr>
                                    </m:fPr>
                                    <m:num>
                                      <m:r>
                                        <a:rPr lang="en-GB" i="1">
                                          <a:latin typeface="Cambria Math" charset="0"/>
                                        </a:rPr>
                                        <m:t>𝑡</m:t>
                                      </m:r>
                                    </m:num>
                                    <m:den>
                                      <m:r>
                                        <a:rPr lang="en-GB" i="1">
                                          <a:latin typeface="Cambria Math" charset="0"/>
                                        </a:rPr>
                                        <m:t>𝑀𝑇𝐵𝐹</m:t>
                                      </m:r>
                                    </m:den>
                                  </m:f>
                                </m:e>
                              </m:d>
                            </m:sup>
                          </m:sSup>
                        </m:num>
                        <m:den>
                          <m:r>
                            <a:rPr lang="en-GB" i="1">
                              <a:latin typeface="Cambria Math" charset="0"/>
                            </a:rPr>
                            <m:t>𝑘</m:t>
                          </m:r>
                          <m:r>
                            <a:rPr lang="fi-FI" i="1">
                              <a:latin typeface="Cambria Math" charset="0"/>
                            </a:rPr>
                            <m:t>!</m:t>
                          </m:r>
                        </m:den>
                      </m:f>
                    </m:oMath>
                  </m:oMathPara>
                </a14:m>
                <a:endParaRPr lang="en-US" dirty="0"/>
              </a:p>
            </p:txBody>
          </p:sp>
        </mc:Choice>
        <mc:Fallback xmlns="">
          <p:sp>
            <p:nvSpPr>
              <p:cNvPr id="6" name="Rectangle 5"/>
              <p:cNvSpPr>
                <a:spLocks noRot="1" noChangeAspect="1" noMove="1" noResize="1" noEditPoints="1" noAdjustHandles="1" noChangeArrowheads="1" noChangeShapeType="1" noTextEdit="1"/>
              </p:cNvSpPr>
              <p:nvPr/>
            </p:nvSpPr>
            <p:spPr>
              <a:xfrm>
                <a:off x="3384736" y="4727723"/>
                <a:ext cx="5483488" cy="840808"/>
              </a:xfrm>
              <a:prstGeom prst="rect">
                <a:avLst/>
              </a:prstGeom>
              <a:blipFill rotWithShape="0">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983931630"/>
      </p:ext>
    </p:extLst>
  </p:cSld>
  <p:clrMapOvr>
    <a:masterClrMapping/>
  </p:clrMapOvr>
  <p:timing>
    <p:tnLst>
      <p:par>
        <p:cTn id="1" dur="indefinite" restart="never" nodeType="tmRoot"/>
      </p:par>
    </p:tnLst>
  </p:timing>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3041</TotalTime>
  <Words>6794</Words>
  <Application>Microsoft Macintosh PowerPoint</Application>
  <PresentationFormat>Widescreen</PresentationFormat>
  <Paragraphs>782</Paragraphs>
  <Slides>89</Slides>
  <Notes>67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89</vt:i4>
      </vt:variant>
    </vt:vector>
  </HeadingPairs>
  <TitlesOfParts>
    <vt:vector size="95" baseType="lpstr">
      <vt:lpstr>Arial</vt:lpstr>
      <vt:lpstr>Calibri</vt:lpstr>
      <vt:lpstr>Calibri Light</vt:lpstr>
      <vt:lpstr>Cambria Math</vt:lpstr>
      <vt:lpstr>Monaco</vt:lpstr>
      <vt:lpstr>Retrospect</vt:lpstr>
      <vt:lpstr>Dynamic Fault-Tolerance and Task Scheduling in Distributed Systems</vt:lpstr>
      <vt:lpstr>Agenda</vt:lpstr>
      <vt:lpstr>Introduction</vt:lpstr>
      <vt:lpstr>Goal</vt:lpstr>
      <vt:lpstr>Related work</vt:lpstr>
      <vt:lpstr>System model</vt:lpstr>
      <vt:lpstr>Application model</vt:lpstr>
      <vt:lpstr>Fault model / limitations</vt:lpstr>
      <vt:lpstr>Failure distribution</vt:lpstr>
      <vt:lpstr>Failure distribution</vt:lpstr>
      <vt:lpstr>Mean-time-between-failure</vt:lpstr>
      <vt:lpstr>Reliability definitions</vt:lpstr>
      <vt:lpstr>Reliability model</vt:lpstr>
      <vt:lpstr>Reliability model</vt:lpstr>
      <vt:lpstr>Reliability model cont’d</vt:lpstr>
      <vt:lpstr>Fault-tolerant model</vt:lpstr>
      <vt:lpstr>Ensuring reliability</vt:lpstr>
      <vt:lpstr>Ensuring reliability example</vt:lpstr>
      <vt:lpstr>Ensuring reliability example cont’d</vt:lpstr>
      <vt:lpstr>Ensuring reliability example cont’d</vt:lpstr>
      <vt:lpstr>Ensuring reliability example cont’d</vt:lpstr>
      <vt:lpstr>Ensuring reliability example cont’d</vt:lpstr>
      <vt:lpstr>Optimization</vt:lpstr>
      <vt:lpstr>Moving to more reliable</vt:lpstr>
      <vt:lpstr>Deleting unnecessary replicas</vt:lpstr>
      <vt:lpstr>Optimization example</vt:lpstr>
      <vt:lpstr>Optimization example cont’d</vt:lpstr>
      <vt:lpstr>Optimization example cont’d</vt:lpstr>
      <vt:lpstr>Optimization example cont’d</vt:lpstr>
      <vt:lpstr>Optimization example cont’d</vt:lpstr>
      <vt:lpstr>Optimization example cont’d</vt:lpstr>
      <vt:lpstr>Optimization example cont’d</vt:lpstr>
      <vt:lpstr>Optimization example cont’d</vt:lpstr>
      <vt:lpstr>Detecting node failure</vt:lpstr>
      <vt:lpstr>Detecting node failure - best and worst case</vt:lpstr>
      <vt:lpstr>Handling node failure</vt:lpstr>
      <vt:lpstr>Handling node failure cont’d</vt:lpstr>
      <vt:lpstr>Handling node failure cont’d</vt:lpstr>
      <vt:lpstr>Handling node failure cont’d</vt:lpstr>
      <vt:lpstr>Handling node failure cont’d</vt:lpstr>
      <vt:lpstr>Handling node failure cont’d</vt:lpstr>
      <vt:lpstr>Handling node failure cont’d</vt:lpstr>
      <vt:lpstr>Example – before failure</vt:lpstr>
      <vt:lpstr>Example – after failure</vt:lpstr>
      <vt:lpstr>Expressing time t</vt:lpstr>
      <vt:lpstr>Replication failure example</vt:lpstr>
      <vt:lpstr>Replication failure example cont’d</vt:lpstr>
      <vt:lpstr>Replication failure example cont’d</vt:lpstr>
      <vt:lpstr>Expressing time t</vt:lpstr>
      <vt:lpstr>Expressing time t cont’d</vt:lpstr>
      <vt:lpstr>Calvin</vt:lpstr>
      <vt:lpstr>Calvin - runtime</vt:lpstr>
      <vt:lpstr>Calvin - actor</vt:lpstr>
      <vt:lpstr>Calvin - application</vt:lpstr>
      <vt:lpstr>Implementation - changes made to Calvin</vt:lpstr>
      <vt:lpstr>Experiments</vt:lpstr>
      <vt:lpstr>Experiments setup</vt:lpstr>
      <vt:lpstr>Application used in experiments</vt:lpstr>
      <vt:lpstr>Application used in experiments cont’d.</vt:lpstr>
      <vt:lpstr>Simulating node failure</vt:lpstr>
      <vt:lpstr>Ensuring a certain reliability</vt:lpstr>
      <vt:lpstr>Result</vt:lpstr>
      <vt:lpstr>Optimal number of replicas</vt:lpstr>
      <vt:lpstr>Optimal number of replicas cont’d.</vt:lpstr>
      <vt:lpstr>Result – total number of replicas</vt:lpstr>
      <vt:lpstr>Result – replicas per node (MTBF 7.5)</vt:lpstr>
      <vt:lpstr>Result – replicas per node (MTBF 15)</vt:lpstr>
      <vt:lpstr>Result – replicas per node (MTBF 40)</vt:lpstr>
      <vt:lpstr>Removing unnecessary replicas</vt:lpstr>
      <vt:lpstr>Removing unnecessary replicas cont’d.</vt:lpstr>
      <vt:lpstr>Result – total number of replicas</vt:lpstr>
      <vt:lpstr>Result – replicas per node (MTBF 10)</vt:lpstr>
      <vt:lpstr>Result – replicas per node (MTBF 25)</vt:lpstr>
      <vt:lpstr>Self-adapting</vt:lpstr>
      <vt:lpstr>Result – node reliabilities</vt:lpstr>
      <vt:lpstr>Result – number of replicas</vt:lpstr>
      <vt:lpstr>Replication time</vt:lpstr>
      <vt:lpstr>Result</vt:lpstr>
      <vt:lpstr>Result – replication time laptop</vt:lpstr>
      <vt:lpstr>Result – replication time server</vt:lpstr>
      <vt:lpstr>Result</vt:lpstr>
      <vt:lpstr>Considering load in the scheduling</vt:lpstr>
      <vt:lpstr>Considering load in the scheduling, cont’d.</vt:lpstr>
      <vt:lpstr>Considering load in the scheduling, cont’d.</vt:lpstr>
      <vt:lpstr>Considering load in the scheduling, cont’d.</vt:lpstr>
      <vt:lpstr>Discussion</vt:lpstr>
      <vt:lpstr>Replication time</vt:lpstr>
      <vt:lpstr>Replication time example</vt:lpstr>
      <vt:lpstr>Future work</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Dynamic Fault-Tolerance and Task Scheduling in Distributed Systems</dc:title>
  <dc:creator>Philip Ståhl</dc:creator>
  <cp:lastModifiedBy>Philip Ståhl</cp:lastModifiedBy>
  <cp:revision>170</cp:revision>
  <dcterms:created xsi:type="dcterms:W3CDTF">2016-04-26T11:03:39Z</dcterms:created>
  <dcterms:modified xsi:type="dcterms:W3CDTF">2016-05-08T18:30:45Z</dcterms:modified>
</cp:coreProperties>
</file>